
<file path=[Content_Types].xml><?xml version="1.0" encoding="utf-8"?>
<Types xmlns="http://schemas.openxmlformats.org/package/2006/content-types">
  <Default Extension="jpeg" ContentType="image/jpeg"/>
  <Default Extension="wdp" ContentType="image/vnd.ms-photo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diagrams/colors1.xml" ContentType="application/vnd.openxmlformats-officedocument.drawingml.diagramColors+xml"/>
  <Override PartName="/ppt/diagrams/data1.xml" ContentType="application/vnd.openxmlformats-officedocument.drawingml.diagramData+xml"/>
  <Override PartName="/ppt/diagrams/drawing1.xml" ContentType="application/vnd.ms-office.drawingml.diagramDrawing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0"/>
  </p:notesMasterIdLst>
  <p:sldIdLst>
    <p:sldId id="338" r:id="rId3"/>
    <p:sldId id="339" r:id="rId4"/>
    <p:sldId id="340" r:id="rId5"/>
    <p:sldId id="374" r:id="rId6"/>
    <p:sldId id="377" r:id="rId7"/>
    <p:sldId id="375" r:id="rId8"/>
    <p:sldId id="341" r:id="rId9"/>
    <p:sldId id="342" r:id="rId10"/>
    <p:sldId id="365" r:id="rId11"/>
    <p:sldId id="366" r:id="rId12"/>
    <p:sldId id="379" r:id="rId13"/>
    <p:sldId id="367" r:id="rId14"/>
    <p:sldId id="360" r:id="rId15"/>
    <p:sldId id="361" r:id="rId16"/>
    <p:sldId id="362" r:id="rId17"/>
    <p:sldId id="380" r:id="rId18"/>
    <p:sldId id="353" r:id="rId19"/>
  </p:sldIdLst>
  <p:sldSz cx="12192000" cy="6858000"/>
  <p:notesSz cx="6858000" cy="9144000"/>
  <p:defaultTextStyle>
    <a:defPPr>
      <a:defRPr lang="zh-H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FCDE"/>
    <a:srgbClr val="EDEDED"/>
    <a:srgbClr val="00CC99"/>
    <a:srgbClr val="CCCCFF"/>
    <a:srgbClr val="00CCFF"/>
    <a:srgbClr val="080A09"/>
    <a:srgbClr val="7B3349"/>
    <a:srgbClr val="2E75B6"/>
    <a:srgbClr val="F3DE5A"/>
    <a:srgbClr val="4857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706" autoAdjust="0"/>
    <p:restoredTop sz="94151" autoAdjust="0"/>
  </p:normalViewPr>
  <p:slideViewPr>
    <p:cSldViewPr snapToGrid="0" showGuides="1">
      <p:cViewPr varScale="1">
        <p:scale>
          <a:sx n="86" d="100"/>
          <a:sy n="86" d="100"/>
        </p:scale>
        <p:origin x="576" y="67"/>
      </p:cViewPr>
      <p:guideLst>
        <p:guide pos="7129"/>
        <p:guide orient="horz" pos="1179"/>
        <p:guide orient="horz" pos="2568"/>
        <p:guide pos="3840"/>
        <p:guide orient="horz" pos="1715"/>
      </p:guideLst>
    </p:cSldViewPr>
  </p:slideViewPr>
  <p:notesTextViewPr>
    <p:cViewPr>
      <p:scale>
        <a:sx n="200" d="100"/>
        <a:sy n="2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3" Type="http://schemas.openxmlformats.org/officeDocument/2006/relationships/tableStyles" Target="tableStyles.xml"/><Relationship Id="rId22" Type="http://schemas.openxmlformats.org/officeDocument/2006/relationships/viewProps" Target="viewProps.xml"/><Relationship Id="rId21" Type="http://schemas.openxmlformats.org/officeDocument/2006/relationships/presProps" Target="presProps.xml"/><Relationship Id="rId20" Type="http://schemas.openxmlformats.org/officeDocument/2006/relationships/notesMaster" Target="notesMasters/notesMaster1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#1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9F2A13D-1D87-4842-9299-2C788747A2E0}" type="doc">
      <dgm:prSet loTypeId="urn:microsoft.com/office/officeart/2005/8/layout/hList1" loCatId="list" qsTypeId="urn:microsoft.com/office/officeart/2005/8/quickstyle/simple1#1" qsCatId="simple" csTypeId="urn:microsoft.com/office/officeart/2005/8/colors/accent1_2#1" csCatId="accent1" phldr="1"/>
      <dgm:spPr/>
      <dgm:t>
        <a:bodyPr/>
        <a:lstStyle/>
        <a:p>
          <a:endParaRPr lang="zh-CN" altLang="en-US"/>
        </a:p>
      </dgm:t>
    </dgm:pt>
    <dgm:pt modelId="{F9B1B411-B16E-4B6D-9CA2-B259779165E2}">
      <dgm:prSet phldrT="[文本]" phldr="0" custT="0"/>
      <dgm:spPr/>
      <dgm:t>
        <a:bodyPr vert="horz" wrap="square"/>
        <a:lstStyle>
          <a:lvl1pPr algn="ctr">
            <a:defRPr sz="2900"/>
          </a:lvl1pPr>
          <a:lvl2pPr marL="228600" indent="-228600" algn="ctr">
            <a:defRPr sz="2200"/>
          </a:lvl2pPr>
          <a:lvl3pPr marL="457200" indent="-228600" algn="ctr">
            <a:defRPr sz="2200"/>
          </a:lvl3pPr>
          <a:lvl4pPr marL="685800" indent="-228600" algn="ctr">
            <a:defRPr sz="2200"/>
          </a:lvl4pPr>
          <a:lvl5pPr marL="914400" indent="-228600" algn="ctr">
            <a:defRPr sz="2200"/>
          </a:lvl5pPr>
          <a:lvl6pPr marL="1143000" indent="-228600" algn="ctr">
            <a:defRPr sz="2200"/>
          </a:lvl6pPr>
          <a:lvl7pPr marL="1371600" indent="-228600" algn="ctr">
            <a:defRPr sz="2200"/>
          </a:lvl7pPr>
          <a:lvl8pPr marL="1600200" indent="-228600" algn="ctr">
            <a:defRPr sz="2200"/>
          </a:lvl8pPr>
          <a:lvl9pPr marL="1828800" indent="-228600" algn="ctr">
            <a:defRPr sz="2200"/>
          </a:lvl9pPr>
        </a:lstStyle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dirty="0"/>
            <a:t>问题</a:t>
          </a:r>
          <a:r>
            <a:rPr lang="en-US" altLang="zh-CN" dirty="0"/>
            <a:t>1</a:t>
          </a:r>
          <a:r>
            <a:rPr lang="zh-CN" altLang="en-US" dirty="0"/>
            <a:t>：无人机飞行还不够稳定</a:t>
          </a:r>
        </a:p>
      </dgm:t>
    </dgm:pt>
    <dgm:pt modelId="{F8091250-6F75-4C04-981C-52449431B951}" cxnId="{C59E7472-65B5-4DEA-A38E-D4DE3ADC816A}" type="parTrans">
      <dgm:prSet/>
      <dgm:spPr/>
      <dgm:t>
        <a:bodyPr/>
        <a:lstStyle/>
        <a:p>
          <a:endParaRPr lang="zh-CN" altLang="en-US"/>
        </a:p>
      </dgm:t>
    </dgm:pt>
    <dgm:pt modelId="{FC5F3717-A047-4684-B69C-4FC5D3E9E9F5}" cxnId="{C59E7472-65B5-4DEA-A38E-D4DE3ADC816A}" type="sibTrans">
      <dgm:prSet/>
      <dgm:spPr/>
      <dgm:t>
        <a:bodyPr/>
        <a:lstStyle/>
        <a:p>
          <a:endParaRPr lang="zh-CN" altLang="en-US"/>
        </a:p>
      </dgm:t>
    </dgm:pt>
    <dgm:pt modelId="{14C73153-B73D-497A-8417-0CCBCA5E6016}">
      <dgm:prSet phldrT="[文本]" phldr="0" custT="0"/>
      <dgm:spPr/>
      <dgm:t>
        <a:bodyPr vert="horz" wrap="square"/>
        <a:lstStyle>
          <a:lvl1pPr algn="l">
            <a:defRPr sz="2900"/>
          </a:lvl1pPr>
          <a:lvl2pPr marL="285750" indent="-285750" algn="l">
            <a:defRPr sz="2900"/>
          </a:lvl2pPr>
          <a:lvl3pPr marL="571500" indent="-285750" algn="l">
            <a:defRPr sz="2900"/>
          </a:lvl3pPr>
          <a:lvl4pPr marL="857250" indent="-285750" algn="l">
            <a:defRPr sz="2900"/>
          </a:lvl4pPr>
          <a:lvl5pPr marL="1143000" indent="-285750" algn="l">
            <a:defRPr sz="2900"/>
          </a:lvl5pPr>
          <a:lvl6pPr marL="1428750" indent="-285750" algn="l">
            <a:defRPr sz="2900"/>
          </a:lvl6pPr>
          <a:lvl7pPr marL="1714500" indent="-285750" algn="l">
            <a:defRPr sz="2900"/>
          </a:lvl7pPr>
          <a:lvl8pPr marL="2000250" indent="-285750" algn="l">
            <a:defRPr sz="2900"/>
          </a:lvl8pPr>
          <a:lvl9pPr marL="2286000" indent="-285750" algn="l">
            <a:defRPr sz="2900"/>
          </a:lvl9pPr>
        </a:lstStyle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zh-CN" altLang="en-US" dirty="0"/>
            <a:t>方案：后面会继续调试和优化程序</a:t>
          </a:r>
        </a:p>
      </dgm:t>
    </dgm:pt>
    <dgm:pt modelId="{06E4939C-F54D-4E29-9F09-7EB4991D8D0C}" cxnId="{CB1C9A9F-1796-4056-AF35-26773EA54A49}" type="parTrans">
      <dgm:prSet/>
      <dgm:spPr/>
      <dgm:t>
        <a:bodyPr/>
        <a:lstStyle/>
        <a:p>
          <a:endParaRPr lang="zh-CN" altLang="en-US"/>
        </a:p>
      </dgm:t>
    </dgm:pt>
    <dgm:pt modelId="{DE130E70-F5B7-49F8-BB4E-CDE067D9848C}" cxnId="{CB1C9A9F-1796-4056-AF35-26773EA54A49}" type="sibTrans">
      <dgm:prSet/>
      <dgm:spPr/>
      <dgm:t>
        <a:bodyPr/>
        <a:lstStyle/>
        <a:p>
          <a:endParaRPr lang="zh-CN" altLang="en-US"/>
        </a:p>
      </dgm:t>
    </dgm:pt>
    <dgm:pt modelId="{849A0DFA-1922-45EF-85FA-034D7A72FC05}">
      <dgm:prSet phldrT="[文本]" phldr="0" custT="0"/>
      <dgm:spPr/>
      <dgm:t>
        <a:bodyPr vert="horz" wrap="square"/>
        <a:lstStyle>
          <a:lvl1pPr algn="ctr">
            <a:defRPr sz="2900"/>
          </a:lvl1pPr>
          <a:lvl2pPr marL="228600" indent="-228600" algn="ctr">
            <a:defRPr sz="2200"/>
          </a:lvl2pPr>
          <a:lvl3pPr marL="457200" indent="-228600" algn="ctr">
            <a:defRPr sz="2200"/>
          </a:lvl3pPr>
          <a:lvl4pPr marL="685800" indent="-228600" algn="ctr">
            <a:defRPr sz="2200"/>
          </a:lvl4pPr>
          <a:lvl5pPr marL="914400" indent="-228600" algn="ctr">
            <a:defRPr sz="2200"/>
          </a:lvl5pPr>
          <a:lvl6pPr marL="1143000" indent="-228600" algn="ctr">
            <a:defRPr sz="2200"/>
          </a:lvl6pPr>
          <a:lvl7pPr marL="1371600" indent="-228600" algn="ctr">
            <a:defRPr sz="2200"/>
          </a:lvl7pPr>
          <a:lvl8pPr marL="1600200" indent="-228600" algn="ctr">
            <a:defRPr sz="2200"/>
          </a:lvl8pPr>
          <a:lvl9pPr marL="1828800" indent="-228600" algn="ctr">
            <a:defRPr sz="2200"/>
          </a:lvl9pPr>
        </a:lstStyle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dirty="0"/>
            <a:t>问题</a:t>
          </a:r>
          <a:r>
            <a:rPr lang="en-US" altLang="zh-CN" dirty="0"/>
            <a:t>2</a:t>
          </a:r>
          <a:r>
            <a:rPr lang="zh-CN" altLang="en-US" dirty="0"/>
            <a:t>：无人机负重不足</a:t>
          </a:r>
          <a:endParaRPr lang="en-US" altLang="zh-CN" dirty="0"/>
        </a:p>
      </dgm:t>
    </dgm:pt>
    <dgm:pt modelId="{5BF139C3-D0B3-4514-82E7-C53F5CB48AA9}" cxnId="{A6FE2A97-4A7D-4D1E-A042-2850D988AA54}" type="parTrans">
      <dgm:prSet/>
      <dgm:spPr/>
      <dgm:t>
        <a:bodyPr/>
        <a:lstStyle/>
        <a:p>
          <a:endParaRPr lang="zh-CN" altLang="en-US"/>
        </a:p>
      </dgm:t>
    </dgm:pt>
    <dgm:pt modelId="{A395D3D1-B8F4-4B16-9E8A-D7DC16E60E5B}" cxnId="{A6FE2A97-4A7D-4D1E-A042-2850D988AA54}" type="sibTrans">
      <dgm:prSet/>
      <dgm:spPr/>
      <dgm:t>
        <a:bodyPr/>
        <a:lstStyle/>
        <a:p>
          <a:endParaRPr lang="zh-CN" altLang="en-US"/>
        </a:p>
      </dgm:t>
    </dgm:pt>
    <dgm:pt modelId="{732AA2BB-891D-4F43-ADAE-89D4A2BE00E9}">
      <dgm:prSet phldrT="[文本]" phldr="0" custT="0"/>
      <dgm:spPr/>
      <dgm:t>
        <a:bodyPr vert="horz" wrap="square"/>
        <a:lstStyle>
          <a:lvl1pPr algn="l">
            <a:defRPr sz="2900"/>
          </a:lvl1pPr>
          <a:lvl2pPr marL="285750" indent="-285750" algn="l">
            <a:defRPr sz="2900"/>
          </a:lvl2pPr>
          <a:lvl3pPr marL="571500" indent="-285750" algn="l">
            <a:defRPr sz="2900"/>
          </a:lvl3pPr>
          <a:lvl4pPr marL="857250" indent="-285750" algn="l">
            <a:defRPr sz="2900"/>
          </a:lvl4pPr>
          <a:lvl5pPr marL="1143000" indent="-285750" algn="l">
            <a:defRPr sz="2900"/>
          </a:lvl5pPr>
          <a:lvl6pPr marL="1428750" indent="-285750" algn="l">
            <a:defRPr sz="2900"/>
          </a:lvl6pPr>
          <a:lvl7pPr marL="1714500" indent="-285750" algn="l">
            <a:defRPr sz="2900"/>
          </a:lvl7pPr>
          <a:lvl8pPr marL="2000250" indent="-285750" algn="l">
            <a:defRPr sz="2900"/>
          </a:lvl8pPr>
          <a:lvl9pPr marL="2286000" indent="-285750" algn="l">
            <a:defRPr sz="2900"/>
          </a:lvl9pPr>
        </a:lstStyle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zh-CN" altLang="en-US" dirty="0"/>
            <a:t>方案：设计新一代电路板，改用更大动力的电机</a:t>
          </a:r>
        </a:p>
      </dgm:t>
    </dgm:pt>
    <dgm:pt modelId="{AA42ECF4-94A3-4251-9F2D-48084383D9F8}" cxnId="{FC812CBC-D685-4F01-A67D-E6E8789DDFD9}" type="parTrans">
      <dgm:prSet/>
      <dgm:spPr/>
      <dgm:t>
        <a:bodyPr/>
        <a:lstStyle/>
        <a:p>
          <a:endParaRPr lang="zh-CN" altLang="en-US"/>
        </a:p>
      </dgm:t>
    </dgm:pt>
    <dgm:pt modelId="{AB3C127A-A6F0-4A5D-AFA3-E1A246A22F6D}" cxnId="{FC812CBC-D685-4F01-A67D-E6E8789DDFD9}" type="sibTrans">
      <dgm:prSet/>
      <dgm:spPr/>
      <dgm:t>
        <a:bodyPr/>
        <a:lstStyle/>
        <a:p>
          <a:endParaRPr lang="zh-CN" altLang="en-US"/>
        </a:p>
      </dgm:t>
    </dgm:pt>
    <dgm:pt modelId="{A2F8F867-6701-410F-8881-DC37C310EEB6}">
      <dgm:prSet phldrT="[文本]"/>
      <dgm:spPr/>
      <dgm:t>
        <a:bodyPr/>
        <a:lstStyle/>
        <a:p>
          <a:r>
            <a:rPr lang="zh-CN" altLang="en-US" dirty="0"/>
            <a:t>问题</a:t>
          </a:r>
          <a:r>
            <a:rPr lang="en-US" altLang="zh-CN" dirty="0"/>
            <a:t>3</a:t>
          </a:r>
          <a:r>
            <a:rPr lang="zh-CN" altLang="en-US" dirty="0"/>
            <a:t>：续航问题</a:t>
          </a:r>
          <a:endParaRPr lang="en-US" altLang="zh-CN" dirty="0"/>
        </a:p>
      </dgm:t>
    </dgm:pt>
    <dgm:pt modelId="{6A76C08C-780D-4DE3-8F9A-7613B832B51C}" cxnId="{594BCC56-2207-4CB3-8C3F-ED9F1E4673A5}" type="parTrans">
      <dgm:prSet/>
      <dgm:spPr/>
      <dgm:t>
        <a:bodyPr/>
        <a:lstStyle/>
        <a:p>
          <a:endParaRPr lang="zh-CN" altLang="en-US"/>
        </a:p>
      </dgm:t>
    </dgm:pt>
    <dgm:pt modelId="{C657569E-6755-4AC4-8F2B-556CD6321907}" cxnId="{594BCC56-2207-4CB3-8C3F-ED9F1E4673A5}" type="sibTrans">
      <dgm:prSet/>
      <dgm:spPr/>
      <dgm:t>
        <a:bodyPr/>
        <a:lstStyle/>
        <a:p>
          <a:endParaRPr lang="zh-CN" altLang="en-US"/>
        </a:p>
      </dgm:t>
    </dgm:pt>
    <dgm:pt modelId="{12AFA165-5037-4CAF-AC78-38AE5C05F8E5}">
      <dgm:prSet/>
      <dgm:spPr/>
      <dgm:t>
        <a:bodyPr/>
        <a:lstStyle/>
        <a:p>
          <a:r>
            <a:rPr lang="zh-CN" altLang="en-US" dirty="0"/>
            <a:t>方案：</a:t>
          </a:r>
          <a:r>
            <a:rPr lang="zh-CN" dirty="0"/>
            <a:t>寻找更合适电源方案</a:t>
          </a:r>
          <a:endParaRPr lang="zh-CN" altLang="en-US" dirty="0"/>
        </a:p>
      </dgm:t>
    </dgm:pt>
    <dgm:pt modelId="{5310A9FC-3820-4255-9B19-41226C91F872}" cxnId="{C7031876-0356-416E-B342-9188831CB424}" type="parTrans">
      <dgm:prSet/>
      <dgm:spPr/>
      <dgm:t>
        <a:bodyPr/>
        <a:lstStyle/>
        <a:p>
          <a:endParaRPr lang="zh-CN" altLang="en-US"/>
        </a:p>
      </dgm:t>
    </dgm:pt>
    <dgm:pt modelId="{979F875A-2D4B-4906-942C-CA94DD51DFB7}" cxnId="{C7031876-0356-416E-B342-9188831CB424}" type="sibTrans">
      <dgm:prSet/>
      <dgm:spPr/>
      <dgm:t>
        <a:bodyPr/>
        <a:lstStyle/>
        <a:p>
          <a:endParaRPr lang="zh-CN" altLang="en-US"/>
        </a:p>
      </dgm:t>
    </dgm:pt>
    <dgm:pt modelId="{30E444A4-782A-4AD0-BA07-FA7F2CEF0790}" type="pres">
      <dgm:prSet presAssocID="{99F2A13D-1D87-4842-9299-2C788747A2E0}" presName="Name0" presStyleCnt="0">
        <dgm:presLayoutVars>
          <dgm:dir/>
          <dgm:animLvl val="lvl"/>
          <dgm:resizeHandles val="exact"/>
        </dgm:presLayoutVars>
      </dgm:prSet>
      <dgm:spPr/>
    </dgm:pt>
    <dgm:pt modelId="{23D3902C-9846-418C-BE47-596F97578AAE}" type="pres">
      <dgm:prSet presAssocID="{F9B1B411-B16E-4B6D-9CA2-B259779165E2}" presName="composite" presStyleCnt="0"/>
      <dgm:spPr/>
    </dgm:pt>
    <dgm:pt modelId="{634641CB-D378-4045-A6E4-EDD6F580E2BA}" type="pres">
      <dgm:prSet presAssocID="{F9B1B411-B16E-4B6D-9CA2-B259779165E2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08D8A379-5664-4599-B7B2-C3B49265955F}" type="pres">
      <dgm:prSet presAssocID="{F9B1B411-B16E-4B6D-9CA2-B259779165E2}" presName="desTx" presStyleLbl="alignAccFollowNode1" presStyleIdx="0" presStyleCnt="3">
        <dgm:presLayoutVars>
          <dgm:bulletEnabled val="1"/>
        </dgm:presLayoutVars>
      </dgm:prSet>
      <dgm:spPr/>
    </dgm:pt>
    <dgm:pt modelId="{20F369CC-9DD1-4B06-9546-2FC77F6E3A5B}" type="pres">
      <dgm:prSet presAssocID="{FC5F3717-A047-4684-B69C-4FC5D3E9E9F5}" presName="space" presStyleCnt="0"/>
      <dgm:spPr/>
    </dgm:pt>
    <dgm:pt modelId="{90475796-327A-4611-8B77-9557A850269B}" type="pres">
      <dgm:prSet presAssocID="{849A0DFA-1922-45EF-85FA-034D7A72FC05}" presName="composite" presStyleCnt="0"/>
      <dgm:spPr/>
    </dgm:pt>
    <dgm:pt modelId="{5F499EF7-7BBA-4F8D-B43D-2FC1B1B393D6}" type="pres">
      <dgm:prSet presAssocID="{849A0DFA-1922-45EF-85FA-034D7A72FC05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4EF4A5EC-879B-4DFB-8AC6-BFDE7ED3296D}" type="pres">
      <dgm:prSet presAssocID="{849A0DFA-1922-45EF-85FA-034D7A72FC05}" presName="desTx" presStyleLbl="alignAccFollowNode1" presStyleIdx="1" presStyleCnt="3">
        <dgm:presLayoutVars>
          <dgm:bulletEnabled val="1"/>
        </dgm:presLayoutVars>
      </dgm:prSet>
      <dgm:spPr/>
    </dgm:pt>
    <dgm:pt modelId="{B2216312-917F-4D03-B4C3-7596AA66D0BE}" type="pres">
      <dgm:prSet presAssocID="{A395D3D1-B8F4-4B16-9E8A-D7DC16E60E5B}" presName="space" presStyleCnt="0"/>
      <dgm:spPr/>
    </dgm:pt>
    <dgm:pt modelId="{4615EDC3-3721-42AC-87B0-0873566D8FC4}" type="pres">
      <dgm:prSet presAssocID="{A2F8F867-6701-410F-8881-DC37C310EEB6}" presName="composite" presStyleCnt="0"/>
      <dgm:spPr/>
    </dgm:pt>
    <dgm:pt modelId="{CD15382A-A6AB-4E25-987F-D575C6FA6EC3}" type="pres">
      <dgm:prSet presAssocID="{A2F8F867-6701-410F-8881-DC37C310EEB6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0196FA46-22BF-4871-B086-AFA9F38248C1}" type="pres">
      <dgm:prSet presAssocID="{A2F8F867-6701-410F-8881-DC37C310EEB6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A4213121-3A3B-417B-B4A6-22ACE85F7EEC}" type="presOf" srcId="{849A0DFA-1922-45EF-85FA-034D7A72FC05}" destId="{5F499EF7-7BBA-4F8D-B43D-2FC1B1B393D6}" srcOrd="0" destOrd="0" presId="urn:microsoft.com/office/officeart/2005/8/layout/hList1"/>
    <dgm:cxn modelId="{C59E7472-65B5-4DEA-A38E-D4DE3ADC816A}" srcId="{99F2A13D-1D87-4842-9299-2C788747A2E0}" destId="{F9B1B411-B16E-4B6D-9CA2-B259779165E2}" srcOrd="0" destOrd="0" parTransId="{F8091250-6F75-4C04-981C-52449431B951}" sibTransId="{FC5F3717-A047-4684-B69C-4FC5D3E9E9F5}"/>
    <dgm:cxn modelId="{C7031876-0356-416E-B342-9188831CB424}" srcId="{A2F8F867-6701-410F-8881-DC37C310EEB6}" destId="{12AFA165-5037-4CAF-AC78-38AE5C05F8E5}" srcOrd="0" destOrd="0" parTransId="{5310A9FC-3820-4255-9B19-41226C91F872}" sibTransId="{979F875A-2D4B-4906-942C-CA94DD51DFB7}"/>
    <dgm:cxn modelId="{A0794576-69F0-4BA7-803B-1EC0D80CC56F}" type="presOf" srcId="{12AFA165-5037-4CAF-AC78-38AE5C05F8E5}" destId="{0196FA46-22BF-4871-B086-AFA9F38248C1}" srcOrd="0" destOrd="0" presId="urn:microsoft.com/office/officeart/2005/8/layout/hList1"/>
    <dgm:cxn modelId="{594BCC56-2207-4CB3-8C3F-ED9F1E4673A5}" srcId="{99F2A13D-1D87-4842-9299-2C788747A2E0}" destId="{A2F8F867-6701-410F-8881-DC37C310EEB6}" srcOrd="2" destOrd="0" parTransId="{6A76C08C-780D-4DE3-8F9A-7613B832B51C}" sibTransId="{C657569E-6755-4AC4-8F2B-556CD6321907}"/>
    <dgm:cxn modelId="{12FDA259-36A7-4B4F-A254-7917A81B4CE6}" type="presOf" srcId="{732AA2BB-891D-4F43-ADAE-89D4A2BE00E9}" destId="{4EF4A5EC-879B-4DFB-8AC6-BFDE7ED3296D}" srcOrd="0" destOrd="0" presId="urn:microsoft.com/office/officeart/2005/8/layout/hList1"/>
    <dgm:cxn modelId="{3ADB4687-4496-4F43-8A45-269DBDAE2330}" type="presOf" srcId="{99F2A13D-1D87-4842-9299-2C788747A2E0}" destId="{30E444A4-782A-4AD0-BA07-FA7F2CEF0790}" srcOrd="0" destOrd="0" presId="urn:microsoft.com/office/officeart/2005/8/layout/hList1"/>
    <dgm:cxn modelId="{A6FE2A97-4A7D-4D1E-A042-2850D988AA54}" srcId="{99F2A13D-1D87-4842-9299-2C788747A2E0}" destId="{849A0DFA-1922-45EF-85FA-034D7A72FC05}" srcOrd="1" destOrd="0" parTransId="{5BF139C3-D0B3-4514-82E7-C53F5CB48AA9}" sibTransId="{A395D3D1-B8F4-4B16-9E8A-D7DC16E60E5B}"/>
    <dgm:cxn modelId="{CB1C9A9F-1796-4056-AF35-26773EA54A49}" srcId="{F9B1B411-B16E-4B6D-9CA2-B259779165E2}" destId="{14C73153-B73D-497A-8417-0CCBCA5E6016}" srcOrd="0" destOrd="0" parTransId="{06E4939C-F54D-4E29-9F09-7EB4991D8D0C}" sibTransId="{DE130E70-F5B7-49F8-BB4E-CDE067D9848C}"/>
    <dgm:cxn modelId="{88A727A4-7163-4ED0-A785-B0A2B44D706B}" type="presOf" srcId="{14C73153-B73D-497A-8417-0CCBCA5E6016}" destId="{08D8A379-5664-4599-B7B2-C3B49265955F}" srcOrd="0" destOrd="0" presId="urn:microsoft.com/office/officeart/2005/8/layout/hList1"/>
    <dgm:cxn modelId="{1B58E8B0-0AED-4CB9-AE2B-C88DFF38C578}" type="presOf" srcId="{F9B1B411-B16E-4B6D-9CA2-B259779165E2}" destId="{634641CB-D378-4045-A6E4-EDD6F580E2BA}" srcOrd="0" destOrd="0" presId="urn:microsoft.com/office/officeart/2005/8/layout/hList1"/>
    <dgm:cxn modelId="{4A7991BB-1817-4E36-9CBF-E0EA0E9628F2}" type="presOf" srcId="{A2F8F867-6701-410F-8881-DC37C310EEB6}" destId="{CD15382A-A6AB-4E25-987F-D575C6FA6EC3}" srcOrd="0" destOrd="0" presId="urn:microsoft.com/office/officeart/2005/8/layout/hList1"/>
    <dgm:cxn modelId="{FC812CBC-D685-4F01-A67D-E6E8789DDFD9}" srcId="{849A0DFA-1922-45EF-85FA-034D7A72FC05}" destId="{732AA2BB-891D-4F43-ADAE-89D4A2BE00E9}" srcOrd="0" destOrd="0" parTransId="{AA42ECF4-94A3-4251-9F2D-48084383D9F8}" sibTransId="{AB3C127A-A6F0-4A5D-AFA3-E1A246A22F6D}"/>
    <dgm:cxn modelId="{530C33B1-C5AD-427C-B09F-14DA933392B4}" type="presParOf" srcId="{30E444A4-782A-4AD0-BA07-FA7F2CEF0790}" destId="{23D3902C-9846-418C-BE47-596F97578AAE}" srcOrd="0" destOrd="0" presId="urn:microsoft.com/office/officeart/2005/8/layout/hList1"/>
    <dgm:cxn modelId="{92818AE6-E09A-4E19-BBA1-D78F2976499F}" type="presParOf" srcId="{23D3902C-9846-418C-BE47-596F97578AAE}" destId="{634641CB-D378-4045-A6E4-EDD6F580E2BA}" srcOrd="0" destOrd="0" presId="urn:microsoft.com/office/officeart/2005/8/layout/hList1"/>
    <dgm:cxn modelId="{61E228E5-6143-49C9-90F3-E69879DB2A91}" type="presParOf" srcId="{23D3902C-9846-418C-BE47-596F97578AAE}" destId="{08D8A379-5664-4599-B7B2-C3B49265955F}" srcOrd="1" destOrd="0" presId="urn:microsoft.com/office/officeart/2005/8/layout/hList1"/>
    <dgm:cxn modelId="{EA641AF5-8878-4789-A363-467F15005824}" type="presParOf" srcId="{30E444A4-782A-4AD0-BA07-FA7F2CEF0790}" destId="{20F369CC-9DD1-4B06-9546-2FC77F6E3A5B}" srcOrd="1" destOrd="0" presId="urn:microsoft.com/office/officeart/2005/8/layout/hList1"/>
    <dgm:cxn modelId="{CEA86C87-BFD3-4225-8B91-1D72D6C74FF8}" type="presParOf" srcId="{30E444A4-782A-4AD0-BA07-FA7F2CEF0790}" destId="{90475796-327A-4611-8B77-9557A850269B}" srcOrd="2" destOrd="0" presId="urn:microsoft.com/office/officeart/2005/8/layout/hList1"/>
    <dgm:cxn modelId="{F47E4378-3C36-42F2-ACAA-B31A84E911D4}" type="presParOf" srcId="{90475796-327A-4611-8B77-9557A850269B}" destId="{5F499EF7-7BBA-4F8D-B43D-2FC1B1B393D6}" srcOrd="0" destOrd="0" presId="urn:microsoft.com/office/officeart/2005/8/layout/hList1"/>
    <dgm:cxn modelId="{241B290F-5E1C-4E33-9D38-D882D14DDDEA}" type="presParOf" srcId="{90475796-327A-4611-8B77-9557A850269B}" destId="{4EF4A5EC-879B-4DFB-8AC6-BFDE7ED3296D}" srcOrd="1" destOrd="0" presId="urn:microsoft.com/office/officeart/2005/8/layout/hList1"/>
    <dgm:cxn modelId="{273E2A15-4A10-4BA6-A307-486AF406C975}" type="presParOf" srcId="{30E444A4-782A-4AD0-BA07-FA7F2CEF0790}" destId="{B2216312-917F-4D03-B4C3-7596AA66D0BE}" srcOrd="3" destOrd="0" presId="urn:microsoft.com/office/officeart/2005/8/layout/hList1"/>
    <dgm:cxn modelId="{CB338583-AB65-48B3-96C9-80BCBE75A0C2}" type="presParOf" srcId="{30E444A4-782A-4AD0-BA07-FA7F2CEF0790}" destId="{4615EDC3-3721-42AC-87B0-0873566D8FC4}" srcOrd="4" destOrd="0" presId="urn:microsoft.com/office/officeart/2005/8/layout/hList1"/>
    <dgm:cxn modelId="{8B7B4B7F-EEF2-4F8B-962A-52B8979C70E5}" type="presParOf" srcId="{4615EDC3-3721-42AC-87B0-0873566D8FC4}" destId="{CD15382A-A6AB-4E25-987F-D575C6FA6EC3}" srcOrd="0" destOrd="0" presId="urn:microsoft.com/office/officeart/2005/8/layout/hList1"/>
    <dgm:cxn modelId="{B41EBDD9-EEE0-425C-9EC6-8DA2C9F7DE4B}" type="presParOf" srcId="{4615EDC3-3721-42AC-87B0-0873566D8FC4}" destId="{0196FA46-22BF-4871-B086-AFA9F38248C1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34641CB-D378-4045-A6E4-EDD6F580E2BA}">
      <dsp:nvSpPr>
        <dsp:cNvPr id="0" name=""/>
        <dsp:cNvSpPr/>
      </dsp:nvSpPr>
      <dsp:spPr>
        <a:xfrm>
          <a:off x="3114" y="73210"/>
          <a:ext cx="3036239" cy="120264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6248" tIns="117856" rIns="206248" bIns="117856" numCol="1" spcCol="1270" anchor="ctr" anchorCtr="0">
          <a:noAutofit/>
        </a:bodyPr>
        <a:lstStyle/>
        <a:p>
          <a:pPr marL="0" lvl="0" indent="0" algn="ctr" defTabSz="12890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900" kern="1200" dirty="0"/>
            <a:t>问题</a:t>
          </a:r>
          <a:r>
            <a:rPr lang="en-US" altLang="zh-CN" sz="2900" kern="1200" dirty="0"/>
            <a:t>1</a:t>
          </a:r>
          <a:r>
            <a:rPr lang="zh-CN" altLang="en-US" sz="2900" kern="1200" dirty="0"/>
            <a:t>：无人机飞行还不够稳定</a:t>
          </a:r>
        </a:p>
      </dsp:txBody>
      <dsp:txXfrm>
        <a:off x="3114" y="73210"/>
        <a:ext cx="3036239" cy="1202642"/>
      </dsp:txXfrm>
    </dsp:sp>
    <dsp:sp modelId="{08D8A379-5664-4599-B7B2-C3B49265955F}">
      <dsp:nvSpPr>
        <dsp:cNvPr id="0" name=""/>
        <dsp:cNvSpPr/>
      </dsp:nvSpPr>
      <dsp:spPr>
        <a:xfrm>
          <a:off x="3114" y="1275853"/>
          <a:ext cx="3036239" cy="234585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4686" tIns="154686" rIns="206248" bIns="232029" numCol="1" spcCol="1270" anchor="t" anchorCtr="0">
          <a:noAutofit/>
        </a:bodyPr>
        <a:lstStyle/>
        <a:p>
          <a:pPr marL="285750" lvl="1" indent="-285750" algn="l" defTabSz="128905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900" kern="1200" dirty="0"/>
            <a:t>方案：后面会继续调试和优化程序</a:t>
          </a:r>
        </a:p>
      </dsp:txBody>
      <dsp:txXfrm>
        <a:off x="3114" y="1275853"/>
        <a:ext cx="3036239" cy="2345859"/>
      </dsp:txXfrm>
    </dsp:sp>
    <dsp:sp modelId="{5F499EF7-7BBA-4F8D-B43D-2FC1B1B393D6}">
      <dsp:nvSpPr>
        <dsp:cNvPr id="0" name=""/>
        <dsp:cNvSpPr/>
      </dsp:nvSpPr>
      <dsp:spPr>
        <a:xfrm>
          <a:off x="3464427" y="73210"/>
          <a:ext cx="3036239" cy="120264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6248" tIns="117856" rIns="206248" bIns="117856" numCol="1" spcCol="1270" anchor="ctr" anchorCtr="0">
          <a:noAutofit/>
        </a:bodyPr>
        <a:lstStyle/>
        <a:p>
          <a:pPr marL="0" lvl="0" indent="0" algn="ctr" defTabSz="12890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900" kern="1200" dirty="0"/>
            <a:t>问题</a:t>
          </a:r>
          <a:r>
            <a:rPr lang="en-US" altLang="zh-CN" sz="2900" kern="1200" dirty="0"/>
            <a:t>2</a:t>
          </a:r>
          <a:r>
            <a:rPr lang="zh-CN" altLang="en-US" sz="2900" kern="1200" dirty="0"/>
            <a:t>：无人机负重不足</a:t>
          </a:r>
          <a:endParaRPr lang="en-US" altLang="zh-CN" sz="2900" kern="1200" dirty="0"/>
        </a:p>
      </dsp:txBody>
      <dsp:txXfrm>
        <a:off x="3464427" y="73210"/>
        <a:ext cx="3036239" cy="1202642"/>
      </dsp:txXfrm>
    </dsp:sp>
    <dsp:sp modelId="{4EF4A5EC-879B-4DFB-8AC6-BFDE7ED3296D}">
      <dsp:nvSpPr>
        <dsp:cNvPr id="0" name=""/>
        <dsp:cNvSpPr/>
      </dsp:nvSpPr>
      <dsp:spPr>
        <a:xfrm>
          <a:off x="3464427" y="1275853"/>
          <a:ext cx="3036239" cy="234585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4686" tIns="154686" rIns="206248" bIns="232029" numCol="1" spcCol="1270" anchor="t" anchorCtr="0">
          <a:noAutofit/>
        </a:bodyPr>
        <a:lstStyle/>
        <a:p>
          <a:pPr marL="285750" lvl="1" indent="-285750" algn="l" defTabSz="128905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900" kern="1200" dirty="0"/>
            <a:t>方案：设计新一代电路板，改用更大动力的电机</a:t>
          </a:r>
        </a:p>
      </dsp:txBody>
      <dsp:txXfrm>
        <a:off x="3464427" y="1275853"/>
        <a:ext cx="3036239" cy="2345859"/>
      </dsp:txXfrm>
    </dsp:sp>
    <dsp:sp modelId="{CD15382A-A6AB-4E25-987F-D575C6FA6EC3}">
      <dsp:nvSpPr>
        <dsp:cNvPr id="0" name=""/>
        <dsp:cNvSpPr/>
      </dsp:nvSpPr>
      <dsp:spPr>
        <a:xfrm>
          <a:off x="6925740" y="73210"/>
          <a:ext cx="3036239" cy="120264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6248" tIns="117856" rIns="206248" bIns="117856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900" kern="1200" dirty="0"/>
            <a:t>问题</a:t>
          </a:r>
          <a:r>
            <a:rPr lang="en-US" altLang="zh-CN" sz="2900" kern="1200" dirty="0"/>
            <a:t>3</a:t>
          </a:r>
          <a:r>
            <a:rPr lang="zh-CN" altLang="en-US" sz="2900" kern="1200" dirty="0"/>
            <a:t>：续航问题</a:t>
          </a:r>
          <a:endParaRPr lang="en-US" altLang="zh-CN" sz="2900" kern="1200" dirty="0"/>
        </a:p>
      </dsp:txBody>
      <dsp:txXfrm>
        <a:off x="6925740" y="73210"/>
        <a:ext cx="3036239" cy="1202642"/>
      </dsp:txXfrm>
    </dsp:sp>
    <dsp:sp modelId="{0196FA46-22BF-4871-B086-AFA9F38248C1}">
      <dsp:nvSpPr>
        <dsp:cNvPr id="0" name=""/>
        <dsp:cNvSpPr/>
      </dsp:nvSpPr>
      <dsp:spPr>
        <a:xfrm>
          <a:off x="6925740" y="1275853"/>
          <a:ext cx="3036239" cy="234585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4686" tIns="154686" rIns="206248" bIns="232029" numCol="1" spcCol="1270" anchor="t" anchorCtr="0">
          <a:noAutofit/>
        </a:bodyPr>
        <a:lstStyle/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900" kern="1200" dirty="0"/>
            <a:t>方案：</a:t>
          </a:r>
          <a:r>
            <a:rPr lang="zh-CN" sz="2900" kern="1200" dirty="0"/>
            <a:t>寻找更合适电源方案</a:t>
          </a:r>
          <a:endParaRPr lang="zh-CN" altLang="en-US" sz="2900" kern="1200" dirty="0"/>
        </a:p>
      </dsp:txBody>
      <dsp:txXfrm>
        <a:off x="6925740" y="1275853"/>
        <a:ext cx="3036239" cy="234585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#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HK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E7729B-9D3E-4E69-A4E1-356C750C1967}" type="datetimeFigureOut">
              <a:rPr lang="zh-HK" altLang="en-US" smtClean="0"/>
            </a:fld>
            <a:endParaRPr lang="zh-HK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HK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HK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HK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E97619-DBBE-4EF5-8E3C-32126B56E9D5}" type="slidenum">
              <a:rPr lang="zh-HK" altLang="en-US" smtClean="0"/>
            </a:fld>
            <a:endParaRPr lang="zh-HK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18431-54C4-4585-82AD-D4BDE8FCC787}" type="datetimeFigureOut">
              <a:rPr lang="zh-HK" altLang="en-US" smtClean="0"/>
            </a:fld>
            <a:endParaRPr lang="zh-HK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/>
            </a:fld>
            <a:endParaRPr lang="zh-HK" altLang="en-US"/>
          </a:p>
        </p:txBody>
      </p:sp>
    </p:spTree>
  </p:cSld>
  <p:clrMapOvr>
    <a:masterClrMapping/>
  </p:clrMapOvr>
  <p:transition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18431-54C4-4585-82AD-D4BDE8FCC787}" type="datetimeFigureOut">
              <a:rPr lang="zh-HK" altLang="en-US" smtClean="0"/>
            </a:fld>
            <a:endParaRPr lang="zh-HK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/>
            </a:fld>
            <a:endParaRPr lang="zh-HK" altLang="en-US"/>
          </a:p>
        </p:txBody>
      </p:sp>
    </p:spTree>
  </p:cSld>
  <p:clrMapOvr>
    <a:masterClrMapping/>
  </p:clrMapOvr>
  <p:transition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18431-54C4-4585-82AD-D4BDE8FCC787}" type="datetimeFigureOut">
              <a:rPr lang="zh-HK" altLang="en-US" smtClean="0"/>
            </a:fld>
            <a:endParaRPr lang="zh-HK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/>
            </a:fld>
            <a:endParaRPr lang="zh-HK" altLang="en-US"/>
          </a:p>
        </p:txBody>
      </p:sp>
    </p:spTree>
  </p:cSld>
  <p:clrMapOvr>
    <a:masterClrMapping/>
  </p:clrMapOvr>
  <p:transition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18431-54C4-4585-82AD-D4BDE8FCC787}" type="datetimeFigureOut">
              <a:rPr lang="zh-HK" altLang="en-US" smtClean="0"/>
            </a:fld>
            <a:endParaRPr lang="zh-HK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/>
            </a:fld>
            <a:endParaRPr lang="zh-HK" altLang="en-US"/>
          </a:p>
        </p:txBody>
      </p:sp>
    </p:spTree>
  </p:cSld>
  <p:clrMapOvr>
    <a:masterClrMapping/>
  </p:clrMapOvr>
  <p:transition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18431-54C4-4585-82AD-D4BDE8FCC787}" type="datetimeFigureOut">
              <a:rPr lang="zh-HK" altLang="en-US" smtClean="0"/>
            </a:fld>
            <a:endParaRPr lang="zh-HK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/>
            </a:fld>
            <a:endParaRPr lang="zh-HK" altLang="en-US"/>
          </a:p>
        </p:txBody>
      </p:sp>
    </p:spTree>
  </p:cSld>
  <p:clrMapOvr>
    <a:masterClrMapping/>
  </p:clrMapOvr>
  <p:transition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18431-54C4-4585-82AD-D4BDE8FCC787}" type="datetimeFigureOut">
              <a:rPr lang="zh-HK" altLang="en-US" smtClean="0"/>
            </a:fld>
            <a:endParaRPr lang="zh-HK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/>
            </a:fld>
            <a:endParaRPr lang="zh-HK" altLang="en-US"/>
          </a:p>
        </p:txBody>
      </p:sp>
    </p:spTree>
  </p:cSld>
  <p:clrMapOvr>
    <a:masterClrMapping/>
  </p:clrMapOvr>
  <p:transition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18431-54C4-4585-82AD-D4BDE8FCC787}" type="datetimeFigureOut">
              <a:rPr lang="zh-HK" altLang="en-US" smtClean="0"/>
            </a:fld>
            <a:endParaRPr lang="zh-HK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/>
            </a:fld>
            <a:endParaRPr lang="zh-HK" altLang="en-US"/>
          </a:p>
        </p:txBody>
      </p:sp>
    </p:spTree>
  </p:cSld>
  <p:clrMapOvr>
    <a:masterClrMapping/>
  </p:clrMapOvr>
  <p:transition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18431-54C4-4585-82AD-D4BDE8FCC787}" type="datetimeFigureOut">
              <a:rPr lang="zh-HK" altLang="en-US" smtClean="0"/>
            </a:fld>
            <a:endParaRPr lang="zh-HK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/>
            </a:fld>
            <a:endParaRPr lang="zh-HK" altLang="en-US"/>
          </a:p>
        </p:txBody>
      </p:sp>
    </p:spTree>
  </p:cSld>
  <p:clrMapOvr>
    <a:masterClrMapping/>
  </p:clrMapOvr>
  <p:transition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18431-54C4-4585-82AD-D4BDE8FCC787}" type="datetimeFigureOut">
              <a:rPr lang="zh-HK" altLang="en-US" smtClean="0"/>
            </a:fld>
            <a:endParaRPr lang="zh-HK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/>
            </a:fld>
            <a:endParaRPr lang="zh-HK" altLang="en-US"/>
          </a:p>
        </p:txBody>
      </p:sp>
    </p:spTree>
  </p:cSld>
  <p:clrMapOvr>
    <a:masterClrMapping/>
  </p:clrMapOvr>
  <p:transition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18431-54C4-4585-82AD-D4BDE8FCC787}" type="datetimeFigureOut">
              <a:rPr lang="zh-HK" altLang="en-US" smtClean="0"/>
            </a:fld>
            <a:endParaRPr lang="zh-HK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/>
            </a:fld>
            <a:endParaRPr lang="zh-HK" altLang="en-US"/>
          </a:p>
        </p:txBody>
      </p:sp>
    </p:spTree>
  </p:cSld>
  <p:clrMapOvr>
    <a:masterClrMapping/>
  </p:clrMapOvr>
  <p:transition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18431-54C4-4585-82AD-D4BDE8FCC787}" type="datetimeFigureOut">
              <a:rPr lang="zh-HK" altLang="en-US" smtClean="0"/>
            </a:fld>
            <a:endParaRPr lang="zh-HK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/>
            </a:fld>
            <a:endParaRPr lang="zh-HK" altLang="en-US"/>
          </a:p>
        </p:txBody>
      </p:sp>
    </p:spTree>
  </p:cSld>
  <p:clrMapOvr>
    <a:masterClrMapping/>
  </p:clrMapOvr>
  <p:transition>
    <p:wipe/>
  </p:transition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2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A18431-54C4-4585-82AD-D4BDE8FCC787}" type="datetimeFigureOut">
              <a:rPr lang="zh-HK" altLang="en-US" smtClean="0"/>
            </a:fld>
            <a:endParaRPr lang="zh-HK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HK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92E714-8771-4256-B120-A1444CD7D5F3}" type="slidenum">
              <a:rPr lang="zh-HK" altLang="en-US" smtClean="0"/>
            </a:fld>
            <a:endParaRPr lang="zh-HK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>
    <p:wip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.jpeg"/><Relationship Id="rId2" Type="http://schemas.microsoft.com/office/2007/relationships/hdphoto" Target="../media/hdphoto1.wdp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5.png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21.jpe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hdphoto" Target="../media/hdphoto5.wdp"/><Relationship Id="rId1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microsoft.com/office/2007/relationships/diagramDrawing" Target="../diagrams/drawing1.xml"/><Relationship Id="rId4" Type="http://schemas.openxmlformats.org/officeDocument/2006/relationships/diagramColors" Target="../diagrams/colors1.xml"/><Relationship Id="rId3" Type="http://schemas.openxmlformats.org/officeDocument/2006/relationships/diagramQuickStyle" Target="../diagrams/quickStyle1.xml"/><Relationship Id="rId2" Type="http://schemas.openxmlformats.org/officeDocument/2006/relationships/diagramLayout" Target="../diagrams/layout1.xml"/><Relationship Id="rId1" Type="http://schemas.openxmlformats.org/officeDocument/2006/relationships/diagramData" Target="../diagrams/data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hdphoto" Target="../media/hdphoto5.wdp"/><Relationship Id="rId1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hdphoto" Target="../media/hdphoto2.wdp"/><Relationship Id="rId1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microsoft.com/office/2007/relationships/hdphoto" Target="../media/hdphoto4.wdp"/><Relationship Id="rId3" Type="http://schemas.openxmlformats.org/officeDocument/2006/relationships/image" Target="../media/image6.png"/><Relationship Id="rId2" Type="http://schemas.microsoft.com/office/2007/relationships/hdphoto" Target="../media/hdphoto3.wdp"/><Relationship Id="rId1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artisticBlur radius="1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94"/>
            <a:ext cx="12192000" cy="6858000"/>
          </a:xfrm>
          <a:prstGeom prst="rect">
            <a:avLst/>
          </a:prstGeom>
        </p:spPr>
      </p:pic>
      <p:pic>
        <p:nvPicPr>
          <p:cNvPr id="10" name="Picture 2" descr="汕大校徽940x29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4257" y="1560430"/>
            <a:ext cx="3183486" cy="995686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6" name="组合 5"/>
          <p:cNvGrpSpPr/>
          <p:nvPr/>
        </p:nvGrpSpPr>
        <p:grpSpPr>
          <a:xfrm>
            <a:off x="1479480" y="3038875"/>
            <a:ext cx="9233040" cy="780249"/>
            <a:chOff x="1479480" y="2073376"/>
            <a:chExt cx="9233040" cy="2112225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grpSp>
          <p:nvGrpSpPr>
            <p:cNvPr id="5" name="组合 4"/>
            <p:cNvGrpSpPr/>
            <p:nvPr/>
          </p:nvGrpSpPr>
          <p:grpSpPr>
            <a:xfrm>
              <a:off x="1479480" y="2073376"/>
              <a:ext cx="8935271" cy="2112225"/>
              <a:chOff x="1479480" y="2073376"/>
              <a:chExt cx="8935271" cy="2112225"/>
            </a:xfrm>
          </p:grpSpPr>
          <p:sp>
            <p:nvSpPr>
              <p:cNvPr id="7" name="矩形 6"/>
              <p:cNvSpPr/>
              <p:nvPr/>
            </p:nvSpPr>
            <p:spPr>
              <a:xfrm>
                <a:off x="1777249" y="2073376"/>
                <a:ext cx="8637502" cy="2090057"/>
              </a:xfrm>
              <a:prstGeom prst="rect">
                <a:avLst/>
              </a:prstGeom>
              <a:solidFill>
                <a:schemeClr val="tx1">
                  <a:alpha val="58000"/>
                </a:schemeClr>
              </a:solidFill>
              <a:ln>
                <a:solidFill>
                  <a:schemeClr val="bg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3200" b="1" spc="300" dirty="0">
                    <a:latin typeface="Adobe 仿宋 Std R" panose="02020400000000000000" pitchFamily="18" charset="-122"/>
                    <a:ea typeface="Adobe 仿宋 Std R" panose="02020400000000000000" pitchFamily="18" charset="-122"/>
                  </a:rPr>
                  <a:t>基于STM32的小型四轴飞行器</a:t>
                </a:r>
                <a:endParaRPr lang="zh-CN" altLang="en-US" sz="3200" b="1" spc="300" dirty="0">
                  <a:latin typeface="Adobe 仿宋 Std R" panose="02020400000000000000" pitchFamily="18" charset="-122"/>
                  <a:ea typeface="Adobe 仿宋 Std R" panose="02020400000000000000" pitchFamily="18" charset="-122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>
                <a:off x="1479480" y="2095544"/>
                <a:ext cx="297769" cy="2090057"/>
              </a:xfrm>
              <a:prstGeom prst="rect">
                <a:avLst/>
              </a:prstGeom>
              <a:solidFill>
                <a:srgbClr val="D7343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HK" altLang="en-US"/>
              </a:p>
            </p:txBody>
          </p:sp>
        </p:grpSp>
        <p:sp>
          <p:nvSpPr>
            <p:cNvPr id="9" name="矩形 8"/>
            <p:cNvSpPr/>
            <p:nvPr/>
          </p:nvSpPr>
          <p:spPr>
            <a:xfrm>
              <a:off x="10414751" y="2095544"/>
              <a:ext cx="297769" cy="2090057"/>
            </a:xfrm>
            <a:prstGeom prst="rect">
              <a:avLst/>
            </a:prstGeom>
            <a:solidFill>
              <a:srgbClr val="D634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HK" altLang="en-US"/>
            </a:p>
          </p:txBody>
        </p:sp>
      </p:grpSp>
      <p:sp>
        <p:nvSpPr>
          <p:cNvPr id="11" name="文本框 10"/>
          <p:cNvSpPr txBox="1"/>
          <p:nvPr/>
        </p:nvSpPr>
        <p:spPr>
          <a:xfrm>
            <a:off x="1479480" y="4120119"/>
            <a:ext cx="9233040" cy="460375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仿宋 Std R" panose="02020400000000000000" pitchFamily="18" charset="-122"/>
                <a:ea typeface="Adobe 仿宋 Std R" panose="02020400000000000000" pitchFamily="18" charset="-122"/>
              </a:rPr>
              <a:t>项目成员  段一鸣 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仿宋 Std R" panose="02020400000000000000" pitchFamily="18" charset="-122"/>
                <a:ea typeface="Adobe 仿宋 Std R" panose="02020400000000000000" pitchFamily="18" charset="-122"/>
                <a:sym typeface="+mn-ea"/>
              </a:rPr>
              <a:t>黄宇荣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仿宋 Std R" panose="02020400000000000000" pitchFamily="18" charset="-122"/>
                <a:ea typeface="Adobe 仿宋 Std R" panose="02020400000000000000" pitchFamily="18" charset="-122"/>
              </a:rPr>
              <a:t> 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仿宋 Std R" panose="02020400000000000000" pitchFamily="18" charset="-122"/>
                <a:ea typeface="Adobe 仿宋 Std R" panose="02020400000000000000" pitchFamily="18" charset="-122"/>
                <a:sym typeface="+mn-ea"/>
              </a:rPr>
              <a:t>潘蓝根</a:t>
            </a:r>
            <a:endParaRPr lang="zh-HK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仿宋 Std R" panose="02020400000000000000" pitchFamily="18" charset="-122"/>
              <a:ea typeface="Adobe 仿宋 Std R" panose="02020400000000000000" pitchFamily="18" charset="-122"/>
            </a:endParaRPr>
          </a:p>
        </p:txBody>
      </p:sp>
    </p:spTree>
  </p:cSld>
  <p:clrMapOvr>
    <a:masterClrMapping/>
  </p:clrMapOvr>
  <p:transition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>
            <a:off x="159385" y="111125"/>
            <a:ext cx="8556625" cy="1198880"/>
            <a:chOff x="0" y="198448"/>
            <a:chExt cx="5339446" cy="1198880"/>
          </a:xfrm>
        </p:grpSpPr>
        <p:sp>
          <p:nvSpPr>
            <p:cNvPr id="20" name="文本框 19"/>
            <p:cNvSpPr txBox="1"/>
            <p:nvPr/>
          </p:nvSpPr>
          <p:spPr>
            <a:xfrm>
              <a:off x="267877" y="198448"/>
              <a:ext cx="4703269" cy="11988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600" dirty="0">
                  <a:solidFill>
                    <a:schemeClr val="tx1"/>
                  </a:solidFill>
                  <a:latin typeface="Adobe 仿宋 Std R" panose="02020400000000000000" pitchFamily="18" charset="-122"/>
                  <a:ea typeface="Adobe 仿宋 Std R" panose="02020400000000000000" pitchFamily="18" charset="-122"/>
                  <a:sym typeface="+mn-ea"/>
                </a:rPr>
                <a:t>驱动程序的开发</a:t>
              </a:r>
              <a:endParaRPr lang="zh-CN" altLang="en-US" sz="3600" dirty="0">
                <a:solidFill>
                  <a:schemeClr val="tx1"/>
                </a:solidFill>
                <a:latin typeface="Adobe 仿宋 Std R" panose="02020400000000000000" pitchFamily="18" charset="-122"/>
                <a:ea typeface="Adobe 仿宋 Std R" panose="02020400000000000000" pitchFamily="18" charset="-122"/>
                <a:sym typeface="+mn-ea"/>
              </a:endParaRPr>
            </a:p>
            <a:p>
              <a:endParaRPr lang="zh-HK" altLang="en-US" sz="3600" b="1" spc="300" dirty="0">
                <a:solidFill>
                  <a:srgbClr val="D7343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267877" y="754698"/>
              <a:ext cx="5071569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HK" sz="1600" b="1" spc="300" dirty="0">
                  <a:solidFill>
                    <a:schemeClr val="tx1"/>
                  </a:solidFill>
                  <a:latin typeface="+mn-ea"/>
                </a:rPr>
                <a:t>The development of the driver</a:t>
              </a:r>
              <a:endParaRPr lang="en-US" altLang="zh-HK" sz="1600" b="1" spc="300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0" y="260350"/>
              <a:ext cx="201202" cy="831850"/>
            </a:xfrm>
            <a:prstGeom prst="rect">
              <a:avLst/>
            </a:prstGeom>
            <a:solidFill>
              <a:srgbClr val="D634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HK" altLang="en-US">
                <a:solidFill>
                  <a:srgbClr val="D7343F"/>
                </a:solidFill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8645" y="1004570"/>
            <a:ext cx="2255520" cy="557847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4175" y="1004570"/>
            <a:ext cx="3127375" cy="557911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0470" y="1004570"/>
            <a:ext cx="2225040" cy="55784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3935" y="1004570"/>
            <a:ext cx="3558540" cy="5579110"/>
          </a:xfrm>
          <a:prstGeom prst="rect">
            <a:avLst/>
          </a:prstGeom>
        </p:spPr>
      </p:pic>
    </p:spTree>
  </p:cSld>
  <p:clrMapOvr>
    <a:masterClrMapping/>
  </p:clrMapOvr>
  <p:transition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>
            <a:off x="159385" y="111125"/>
            <a:ext cx="8556625" cy="1198880"/>
            <a:chOff x="0" y="198448"/>
            <a:chExt cx="5339446" cy="1198880"/>
          </a:xfrm>
        </p:grpSpPr>
        <p:sp>
          <p:nvSpPr>
            <p:cNvPr id="20" name="文本框 19"/>
            <p:cNvSpPr txBox="1"/>
            <p:nvPr/>
          </p:nvSpPr>
          <p:spPr>
            <a:xfrm>
              <a:off x="267877" y="198448"/>
              <a:ext cx="4703269" cy="11988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600" dirty="0">
                  <a:latin typeface="Adobe 仿宋 Std R" panose="02020400000000000000" pitchFamily="18" charset="-122"/>
                  <a:ea typeface="Adobe 仿宋 Std R" panose="02020400000000000000" pitchFamily="18" charset="-122"/>
                  <a:sym typeface="+mn-ea"/>
                </a:rPr>
                <a:t>防护罩</a:t>
              </a:r>
              <a:r>
                <a:rPr lang="en-US" altLang="zh-CN" sz="3600" dirty="0">
                  <a:latin typeface="Adobe 仿宋 Std R" panose="02020400000000000000" pitchFamily="18" charset="-122"/>
                  <a:ea typeface="Adobe 仿宋 Std R" panose="02020400000000000000" pitchFamily="18" charset="-122"/>
                  <a:sym typeface="+mn-ea"/>
                </a:rPr>
                <a:t>3D</a:t>
              </a:r>
              <a:r>
                <a:rPr lang="zh-CN" altLang="en-US" sz="3600" dirty="0">
                  <a:latin typeface="Adobe 仿宋 Std R" panose="02020400000000000000" pitchFamily="18" charset="-122"/>
                  <a:ea typeface="Adobe 仿宋 Std R" panose="02020400000000000000" pitchFamily="18" charset="-122"/>
                  <a:sym typeface="+mn-ea"/>
                </a:rPr>
                <a:t>制作</a:t>
              </a:r>
              <a:endParaRPr lang="zh-CN" altLang="en-US" sz="3600" dirty="0">
                <a:solidFill>
                  <a:schemeClr val="tx1"/>
                </a:solidFill>
                <a:latin typeface="Adobe 仿宋 Std R" panose="02020400000000000000" pitchFamily="18" charset="-122"/>
                <a:ea typeface="Adobe 仿宋 Std R" panose="02020400000000000000" pitchFamily="18" charset="-122"/>
                <a:sym typeface="+mn-ea"/>
              </a:endParaRPr>
            </a:p>
            <a:p>
              <a:endParaRPr lang="zh-HK" altLang="en-US" sz="3600" b="1" spc="300" dirty="0">
                <a:solidFill>
                  <a:srgbClr val="D7343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267877" y="754698"/>
              <a:ext cx="5071569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HK" sz="1600" b="1" spc="300" dirty="0">
                  <a:solidFill>
                    <a:schemeClr val="tx1"/>
                  </a:solidFill>
                  <a:latin typeface="+mn-ea"/>
                </a:rPr>
                <a:t>Protective cover 3D production</a:t>
              </a:r>
              <a:endParaRPr lang="en-US" altLang="zh-HK" sz="1600" b="1" spc="300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0" y="260350"/>
              <a:ext cx="201202" cy="831850"/>
            </a:xfrm>
            <a:prstGeom prst="rect">
              <a:avLst/>
            </a:prstGeom>
            <a:solidFill>
              <a:srgbClr val="D634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HK" altLang="en-US">
                <a:solidFill>
                  <a:srgbClr val="D7343F"/>
                </a:solidFill>
              </a:endParaRPr>
            </a:p>
          </p:txBody>
        </p:sp>
      </p:grpSp>
      <p:pic>
        <p:nvPicPr>
          <p:cNvPr id="6" name="图片 5" descr="支架0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9245" y="1310005"/>
            <a:ext cx="3205480" cy="2331720"/>
          </a:xfrm>
          <a:prstGeom prst="rect">
            <a:avLst/>
          </a:prstGeom>
        </p:spPr>
      </p:pic>
      <p:pic>
        <p:nvPicPr>
          <p:cNvPr id="7" name="图片 6" descr="支架0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8760" y="1309370"/>
            <a:ext cx="2755265" cy="2332355"/>
          </a:xfrm>
          <a:prstGeom prst="rect">
            <a:avLst/>
          </a:prstGeom>
        </p:spPr>
      </p:pic>
      <p:pic>
        <p:nvPicPr>
          <p:cNvPr id="8" name="图片 7" descr="支架0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2050" y="1309370"/>
            <a:ext cx="2535555" cy="2273935"/>
          </a:xfrm>
          <a:prstGeom prst="rect">
            <a:avLst/>
          </a:prstGeom>
        </p:spPr>
      </p:pic>
      <p:pic>
        <p:nvPicPr>
          <p:cNvPr id="9" name="图片 8" descr="支架0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8880" y="3764280"/>
            <a:ext cx="4300220" cy="2546350"/>
          </a:xfrm>
          <a:prstGeom prst="rect">
            <a:avLst/>
          </a:prstGeom>
        </p:spPr>
      </p:pic>
      <p:pic>
        <p:nvPicPr>
          <p:cNvPr id="10" name="图片 9" descr="支架0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3845" y="3764280"/>
            <a:ext cx="3230880" cy="2621280"/>
          </a:xfrm>
          <a:prstGeom prst="rect">
            <a:avLst/>
          </a:prstGeom>
        </p:spPr>
      </p:pic>
      <p:pic>
        <p:nvPicPr>
          <p:cNvPr id="2" name="图片 1" descr="IMG_20180321_16035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8763635" y="3310890"/>
            <a:ext cx="2713990" cy="3620135"/>
          </a:xfrm>
          <a:prstGeom prst="rect">
            <a:avLst/>
          </a:prstGeom>
        </p:spPr>
      </p:pic>
    </p:spTree>
  </p:cSld>
  <p:clrMapOvr>
    <a:masterClrMapping/>
  </p:clrMapOvr>
  <p:transition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>
            <a:off x="159385" y="111125"/>
            <a:ext cx="8556625" cy="1753235"/>
            <a:chOff x="0" y="198448"/>
            <a:chExt cx="5339446" cy="1753235"/>
          </a:xfrm>
        </p:grpSpPr>
        <p:sp>
          <p:nvSpPr>
            <p:cNvPr id="20" name="文本框 19"/>
            <p:cNvSpPr txBox="1"/>
            <p:nvPr/>
          </p:nvSpPr>
          <p:spPr>
            <a:xfrm>
              <a:off x="267877" y="198448"/>
              <a:ext cx="4703269" cy="17532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600" dirty="0">
                  <a:solidFill>
                    <a:schemeClr val="tx1"/>
                  </a:solidFill>
                  <a:latin typeface="Adobe 仿宋 Std R" panose="02020400000000000000" pitchFamily="18" charset="-122"/>
                  <a:ea typeface="Adobe 仿宋 Std R" panose="02020400000000000000" pitchFamily="18" charset="-122"/>
                  <a:sym typeface="+mn-ea"/>
                </a:rPr>
                <a:t>实现了</a:t>
              </a:r>
              <a:r>
                <a:rPr lang="zh-CN" altLang="en-US" sz="3600">
                  <a:solidFill>
                    <a:schemeClr val="tx1"/>
                  </a:solidFill>
                  <a:latin typeface="Adobe 仿宋 Std R" panose="02020400000000000000" pitchFamily="18" charset="-122"/>
                  <a:ea typeface="Adobe 仿宋 Std R" panose="02020400000000000000" pitchFamily="18" charset="-122"/>
                  <a:sym typeface="+mn-ea"/>
                </a:rPr>
                <a:t>无人机的飞行</a:t>
              </a:r>
              <a:endParaRPr lang="zh-CN" altLang="en-US" sz="3600" dirty="0">
                <a:solidFill>
                  <a:schemeClr val="tx1"/>
                </a:solidFill>
                <a:latin typeface="Adobe 仿宋 Std R" panose="02020400000000000000" pitchFamily="18" charset="-122"/>
                <a:ea typeface="Adobe 仿宋 Std R" panose="02020400000000000000" pitchFamily="18" charset="-122"/>
                <a:sym typeface="+mn-ea"/>
              </a:endParaRPr>
            </a:p>
            <a:p>
              <a:endPara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Adobe 仿宋 Std R" panose="02020400000000000000" pitchFamily="18" charset="-122"/>
                <a:ea typeface="Adobe 仿宋 Std R" panose="02020400000000000000" pitchFamily="18" charset="-122"/>
              </a:endParaRPr>
            </a:p>
            <a:p>
              <a:endParaRPr lang="zh-HK" altLang="en-US" sz="3600" b="1" spc="300" dirty="0">
                <a:solidFill>
                  <a:srgbClr val="D7343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267877" y="754698"/>
              <a:ext cx="5071569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HK" sz="1600" b="1" spc="300" dirty="0">
                  <a:solidFill>
                    <a:schemeClr val="tx1"/>
                  </a:solidFill>
                  <a:latin typeface="+mn-ea"/>
                </a:rPr>
                <a:t>Implements the uav flying around</a:t>
              </a:r>
              <a:endParaRPr lang="en-US" altLang="zh-HK" sz="1600" b="1" spc="300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0" y="260350"/>
              <a:ext cx="201202" cy="831850"/>
            </a:xfrm>
            <a:prstGeom prst="rect">
              <a:avLst/>
            </a:prstGeom>
            <a:solidFill>
              <a:srgbClr val="D634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HK" altLang="en-US">
                <a:solidFill>
                  <a:srgbClr val="D7343F"/>
                </a:solidFill>
              </a:endParaRPr>
            </a:p>
          </p:txBody>
        </p:sp>
      </p:grpSp>
    </p:spTree>
  </p:cSld>
  <p:clrMapOvr>
    <a:masterClrMapping/>
  </p:clrMapOvr>
  <p:transition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等腰三角形 5"/>
          <p:cNvSpPr/>
          <p:nvPr/>
        </p:nvSpPr>
        <p:spPr>
          <a:xfrm flipV="1">
            <a:off x="0" y="0"/>
            <a:ext cx="12192000" cy="3467100"/>
          </a:xfrm>
          <a:prstGeom prst="triangle">
            <a:avLst/>
          </a:prstGeom>
          <a:solidFill>
            <a:schemeClr val="tx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793192" y="3005435"/>
            <a:ext cx="86056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存在的问题及解决方案</a:t>
            </a:r>
            <a:endParaRPr lang="en-US" altLang="zh-CN" sz="5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>
            <a:off x="159654" y="173266"/>
            <a:ext cx="4412345" cy="1534431"/>
            <a:chOff x="0" y="260350"/>
            <a:chExt cx="4661115" cy="831850"/>
          </a:xfrm>
        </p:grpSpPr>
        <p:sp>
          <p:nvSpPr>
            <p:cNvPr id="20" name="文本框 19"/>
            <p:cNvSpPr txBox="1"/>
            <p:nvPr/>
          </p:nvSpPr>
          <p:spPr>
            <a:xfrm>
              <a:off x="267875" y="276165"/>
              <a:ext cx="4393240" cy="2836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spc="300" dirty="0">
                  <a:solidFill>
                    <a:srgbClr val="2E75B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存在的问题及解决方案</a:t>
              </a:r>
              <a:endParaRPr lang="zh-CN" altLang="en-US" sz="2800" b="1" spc="300" dirty="0">
                <a:solidFill>
                  <a:srgbClr val="2E75B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267877" y="624913"/>
              <a:ext cx="4033374" cy="3503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HK" b="1" spc="300" dirty="0">
                  <a:solidFill>
                    <a:srgbClr val="4857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The existing problems and Solutions</a:t>
              </a:r>
              <a:endParaRPr lang="zh-HK" altLang="en-US" b="1" spc="300" dirty="0">
                <a:solidFill>
                  <a:srgbClr val="48576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0" y="260350"/>
              <a:ext cx="201202" cy="831850"/>
            </a:xfrm>
            <a:prstGeom prst="rect">
              <a:avLst/>
            </a:prstGeom>
            <a:solidFill>
              <a:srgbClr val="2E7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HK" altLang="en-US"/>
            </a:p>
          </p:txBody>
        </p:sp>
      </p:grpSp>
      <p:graphicFrame>
        <p:nvGraphicFramePr>
          <p:cNvPr id="4" name="图示 3"/>
          <p:cNvGraphicFramePr/>
          <p:nvPr/>
        </p:nvGraphicFramePr>
        <p:xfrm>
          <a:off x="783772" y="2034073"/>
          <a:ext cx="9965094" cy="36949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p:clrMapOvr>
    <a:masterClrMapping/>
  </p:clrMapOvr>
  <p:transition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等腰三角形 5"/>
          <p:cNvSpPr/>
          <p:nvPr/>
        </p:nvSpPr>
        <p:spPr>
          <a:xfrm flipV="1">
            <a:off x="0" y="0"/>
            <a:ext cx="12192000" cy="3467100"/>
          </a:xfrm>
          <a:prstGeom prst="triangle">
            <a:avLst/>
          </a:prstGeom>
          <a:solidFill>
            <a:schemeClr val="tx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793192" y="3005435"/>
            <a:ext cx="8605616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zh-HK" sz="5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展望</a:t>
            </a:r>
            <a:endParaRPr lang="zh-CN" altLang="zh-HK" sz="5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/>
          <p:cNvGrpSpPr/>
          <p:nvPr/>
        </p:nvGrpSpPr>
        <p:grpSpPr>
          <a:xfrm>
            <a:off x="159654" y="86955"/>
            <a:ext cx="3525655" cy="985154"/>
            <a:chOff x="0" y="174039"/>
            <a:chExt cx="3525655" cy="985154"/>
          </a:xfrm>
        </p:grpSpPr>
        <p:sp>
          <p:nvSpPr>
            <p:cNvPr id="23" name="文本框 22"/>
            <p:cNvSpPr txBox="1"/>
            <p:nvPr/>
          </p:nvSpPr>
          <p:spPr>
            <a:xfrm>
              <a:off x="267877" y="174039"/>
              <a:ext cx="3257778" cy="645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600" b="1" spc="300" dirty="0">
                  <a:solidFill>
                    <a:srgbClr val="D7343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展望</a:t>
              </a:r>
              <a:endParaRPr lang="zh-CN" altLang="en-US" sz="3600" b="1" spc="300" dirty="0">
                <a:solidFill>
                  <a:srgbClr val="D7343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267877" y="760413"/>
              <a:ext cx="2993586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HK" sz="2000" b="1" spc="300" dirty="0">
                  <a:solidFill>
                    <a:srgbClr val="4857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Forcast</a:t>
              </a:r>
              <a:endParaRPr lang="en-US" altLang="zh-HK" sz="2000" b="1" spc="300" dirty="0">
                <a:solidFill>
                  <a:srgbClr val="48576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0" y="260350"/>
              <a:ext cx="201202" cy="831850"/>
            </a:xfrm>
            <a:prstGeom prst="rect">
              <a:avLst/>
            </a:prstGeom>
            <a:solidFill>
              <a:srgbClr val="D634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HK" altLang="en-US">
                <a:solidFill>
                  <a:srgbClr val="D7343F"/>
                </a:solidFill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541655" y="1576705"/>
            <a:ext cx="683133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zh-CN" sz="2400"/>
              <a:t>一、继续优化程序和电路板的设计，使飞机更加稳定</a:t>
            </a:r>
            <a:endParaRPr lang="zh-CN" altLang="zh-CN" sz="2400"/>
          </a:p>
        </p:txBody>
      </p:sp>
      <p:sp>
        <p:nvSpPr>
          <p:cNvPr id="3" name="文本框 2"/>
          <p:cNvSpPr txBox="1"/>
          <p:nvPr/>
        </p:nvSpPr>
        <p:spPr>
          <a:xfrm>
            <a:off x="619125" y="2797810"/>
            <a:ext cx="532066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二、完善四轴的功能</a:t>
            </a:r>
            <a:endParaRPr lang="zh-CN" altLang="en-US" sz="2400"/>
          </a:p>
        </p:txBody>
      </p:sp>
    </p:spTree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308"/>
          <a:stretch>
            <a:fillRect/>
          </a:stretch>
        </p:blipFill>
        <p:spPr>
          <a:xfrm>
            <a:off x="0" y="-19050"/>
            <a:ext cx="12192000" cy="687705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3200400" y="2644170"/>
            <a:ext cx="5791200" cy="156966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96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</a:t>
            </a:r>
            <a:r>
              <a:rPr lang="en-US" altLang="zh-CN" sz="9600" b="1" spc="300" dirty="0">
                <a:solidFill>
                  <a:srgbClr val="D6343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en-US" altLang="zh-CN" sz="96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nks.</a:t>
            </a:r>
            <a:endParaRPr lang="zh-HK" altLang="en-US" sz="96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/>
          <p:cNvGrpSpPr/>
          <p:nvPr/>
        </p:nvGrpSpPr>
        <p:grpSpPr>
          <a:xfrm>
            <a:off x="4902994" y="658922"/>
            <a:ext cx="2386012" cy="614362"/>
            <a:chOff x="4071938" y="642938"/>
            <a:chExt cx="2386012" cy="614362"/>
          </a:xfrm>
        </p:grpSpPr>
        <p:cxnSp>
          <p:nvCxnSpPr>
            <p:cNvPr id="9" name="直接连接符 8"/>
            <p:cNvCxnSpPr/>
            <p:nvPr/>
          </p:nvCxnSpPr>
          <p:spPr>
            <a:xfrm>
              <a:off x="4071938" y="642938"/>
              <a:ext cx="2386012" cy="0"/>
            </a:xfrm>
            <a:prstGeom prst="line">
              <a:avLst/>
            </a:prstGeom>
            <a:ln>
              <a:solidFill>
                <a:srgbClr val="484848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>
              <a:off x="4071938" y="1257300"/>
              <a:ext cx="2386012" cy="0"/>
            </a:xfrm>
            <a:prstGeom prst="line">
              <a:avLst/>
            </a:prstGeom>
            <a:ln>
              <a:solidFill>
                <a:srgbClr val="484848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文本框 24"/>
          <p:cNvSpPr txBox="1"/>
          <p:nvPr/>
        </p:nvSpPr>
        <p:spPr>
          <a:xfrm>
            <a:off x="4628169" y="642938"/>
            <a:ext cx="29356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HK" sz="3600" b="1" dirty="0" err="1">
                <a:solidFill>
                  <a:srgbClr val="D7343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</a:t>
            </a:r>
            <a:r>
              <a:rPr lang="en-US" altLang="zh-HK" sz="3600" b="1" dirty="0" err="1">
                <a:solidFill>
                  <a:srgbClr val="4857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tants</a:t>
            </a:r>
            <a:endParaRPr lang="zh-HK" altLang="en-US" sz="3600" b="1" dirty="0">
              <a:solidFill>
                <a:srgbClr val="4857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9238" b="35781"/>
          <a:stretch>
            <a:fillRect/>
          </a:stretch>
        </p:blipFill>
        <p:spPr>
          <a:xfrm>
            <a:off x="0" y="2098677"/>
            <a:ext cx="12192000" cy="2843212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0" y="4873627"/>
            <a:ext cx="12192000" cy="157162"/>
          </a:xfrm>
          <a:prstGeom prst="rect">
            <a:avLst/>
          </a:prstGeom>
          <a:solidFill>
            <a:srgbClr val="D634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5" name="矩形 14"/>
          <p:cNvSpPr/>
          <p:nvPr/>
        </p:nvSpPr>
        <p:spPr>
          <a:xfrm>
            <a:off x="0" y="1941515"/>
            <a:ext cx="12192000" cy="157162"/>
          </a:xfrm>
          <a:prstGeom prst="rect">
            <a:avLst/>
          </a:prstGeom>
          <a:solidFill>
            <a:srgbClr val="484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2" name="文本框 31"/>
          <p:cNvSpPr txBox="1"/>
          <p:nvPr/>
        </p:nvSpPr>
        <p:spPr>
          <a:xfrm>
            <a:off x="1736992" y="3807315"/>
            <a:ext cx="17347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项目介绍</a:t>
            </a:r>
            <a:endParaRPr lang="zh-HK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椭圆 26"/>
          <p:cNvSpPr/>
          <p:nvPr/>
        </p:nvSpPr>
        <p:spPr>
          <a:xfrm>
            <a:off x="2030570" y="2393678"/>
            <a:ext cx="1147546" cy="1147546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K" sz="4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en-US" altLang="zh-HK" sz="40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椭圆 28"/>
          <p:cNvSpPr/>
          <p:nvPr/>
        </p:nvSpPr>
        <p:spPr>
          <a:xfrm>
            <a:off x="5522227" y="2393678"/>
            <a:ext cx="1147546" cy="1147546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K" sz="4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en-US" altLang="zh-HK" sz="40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5102099" y="3765259"/>
            <a:ext cx="19878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存在的问题及解决方案</a:t>
            </a:r>
            <a:endParaRPr lang="en-US" altLang="zh-CN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3086100" y="6139157"/>
            <a:ext cx="6019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HK" sz="1200" dirty="0" err="1">
                <a:solidFill>
                  <a:srgbClr val="484848"/>
                </a:solidFill>
              </a:rPr>
              <a:t>Copyight</a:t>
            </a:r>
            <a:r>
              <a:rPr lang="en-US" altLang="zh-HK" sz="1200" dirty="0">
                <a:solidFill>
                  <a:srgbClr val="484848"/>
                </a:solidFill>
              </a:rPr>
              <a:t> @2017 </a:t>
            </a:r>
            <a:r>
              <a:rPr lang="en-US" altLang="zh-CN" sz="1200" dirty="0" err="1">
                <a:solidFill>
                  <a:srgbClr val="484848"/>
                </a:solidFill>
              </a:rPr>
              <a:t>wechat</a:t>
            </a:r>
            <a:r>
              <a:rPr lang="en-US" altLang="zh-HK" sz="1200" dirty="0">
                <a:solidFill>
                  <a:srgbClr val="484848"/>
                </a:solidFill>
              </a:rPr>
              <a:t> </a:t>
            </a:r>
            <a:r>
              <a:rPr lang="en-US" altLang="zh-HK" sz="1200" dirty="0" err="1">
                <a:solidFill>
                  <a:srgbClr val="484848"/>
                </a:solidFill>
              </a:rPr>
              <a:t>damen_ppp</a:t>
            </a:r>
            <a:r>
              <a:rPr lang="en-US" altLang="zh-HK" sz="1200" dirty="0">
                <a:solidFill>
                  <a:srgbClr val="484848"/>
                </a:solidFill>
              </a:rPr>
              <a:t> </a:t>
            </a:r>
            <a:r>
              <a:rPr lang="en-US" altLang="zh-HK" sz="1200" dirty="0" err="1">
                <a:solidFill>
                  <a:srgbClr val="484848"/>
                </a:solidFill>
              </a:rPr>
              <a:t>lnc</a:t>
            </a:r>
            <a:endParaRPr lang="en-US" altLang="zh-HK" sz="1200" dirty="0">
              <a:solidFill>
                <a:srgbClr val="484848"/>
              </a:solidFill>
            </a:endParaRPr>
          </a:p>
          <a:p>
            <a:pPr algn="ctr"/>
            <a:r>
              <a:rPr lang="en-US" altLang="zh-HK" sz="1200" dirty="0">
                <a:solidFill>
                  <a:srgbClr val="484848"/>
                </a:solidFill>
              </a:rPr>
              <a:t>All Rights Reserved</a:t>
            </a:r>
            <a:endParaRPr lang="zh-HK" altLang="en-US" sz="1200" dirty="0">
              <a:solidFill>
                <a:srgbClr val="484848"/>
              </a:solidFill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9259647" y="2399253"/>
            <a:ext cx="1147546" cy="1147546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K" sz="4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en-US" altLang="zh-HK" sz="40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9044940" y="3765259"/>
            <a:ext cx="18288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zh-HK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展望</a:t>
            </a:r>
            <a:endParaRPr lang="zh-CN" altLang="zh-HK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Requires="p14">
        <p15:prstTrans prst="peelOff"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artisticBlur/>
                    </a14:imgEffect>
                  </a14:imgLayer>
                </a14:imgProps>
              </a:ext>
            </a:extLst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357"/>
          <a:stretch>
            <a:fillRect/>
          </a:stretch>
        </p:blipFill>
        <p:spPr>
          <a:xfrm>
            <a:off x="0" y="0"/>
            <a:ext cx="12192000" cy="6879771"/>
          </a:xfrm>
          <a:prstGeom prst="rect">
            <a:avLst/>
          </a:prstGeom>
          <a:solidFill>
            <a:srgbClr val="F3DE5A">
              <a:alpha val="36000"/>
            </a:srgbClr>
          </a:solidFill>
        </p:spPr>
      </p:pic>
      <p:sp>
        <p:nvSpPr>
          <p:cNvPr id="29" name="椭圆 28"/>
          <p:cNvSpPr/>
          <p:nvPr/>
        </p:nvSpPr>
        <p:spPr>
          <a:xfrm>
            <a:off x="7275369" y="1679116"/>
            <a:ext cx="229156" cy="229156"/>
          </a:xfrm>
          <a:prstGeom prst="ellipse">
            <a:avLst/>
          </a:prstGeom>
          <a:solidFill>
            <a:srgbClr val="D6343F">
              <a:alpha val="5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0" name="椭圆 29"/>
          <p:cNvSpPr/>
          <p:nvPr/>
        </p:nvSpPr>
        <p:spPr>
          <a:xfrm>
            <a:off x="5886755" y="1499861"/>
            <a:ext cx="471201" cy="471201"/>
          </a:xfrm>
          <a:prstGeom prst="ellipse">
            <a:avLst/>
          </a:prstGeom>
          <a:solidFill>
            <a:srgbClr val="D6343F">
              <a:alpha val="5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7" name="椭圆 26"/>
          <p:cNvSpPr/>
          <p:nvPr/>
        </p:nvSpPr>
        <p:spPr>
          <a:xfrm>
            <a:off x="6490687" y="1202957"/>
            <a:ext cx="651951" cy="651951"/>
          </a:xfrm>
          <a:prstGeom prst="ellipse">
            <a:avLst/>
          </a:prstGeom>
          <a:solidFill>
            <a:srgbClr val="D6343F">
              <a:alpha val="5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8" name="椭圆 27"/>
          <p:cNvSpPr/>
          <p:nvPr/>
        </p:nvSpPr>
        <p:spPr>
          <a:xfrm>
            <a:off x="6863857" y="1872683"/>
            <a:ext cx="463448" cy="463448"/>
          </a:xfrm>
          <a:prstGeom prst="ellipse">
            <a:avLst/>
          </a:prstGeom>
          <a:solidFill>
            <a:srgbClr val="D6343F">
              <a:alpha val="5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6" name="椭圆 15"/>
          <p:cNvSpPr/>
          <p:nvPr/>
        </p:nvSpPr>
        <p:spPr>
          <a:xfrm>
            <a:off x="5463698" y="4433540"/>
            <a:ext cx="302440" cy="302440"/>
          </a:xfrm>
          <a:prstGeom prst="ellipse">
            <a:avLst/>
          </a:prstGeom>
          <a:solidFill>
            <a:srgbClr val="060606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0" name="椭圆 9"/>
          <p:cNvSpPr/>
          <p:nvPr/>
        </p:nvSpPr>
        <p:spPr>
          <a:xfrm>
            <a:off x="5641273" y="4639634"/>
            <a:ext cx="1102659" cy="1102659"/>
          </a:xfrm>
          <a:prstGeom prst="ellipse">
            <a:avLst/>
          </a:prstGeom>
          <a:solidFill>
            <a:srgbClr val="060606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" name="椭圆 1"/>
          <p:cNvSpPr/>
          <p:nvPr/>
        </p:nvSpPr>
        <p:spPr>
          <a:xfrm>
            <a:off x="5893200" y="2982789"/>
            <a:ext cx="665144" cy="665144"/>
          </a:xfrm>
          <a:prstGeom prst="ellipse">
            <a:avLst/>
          </a:prstGeom>
          <a:solidFill>
            <a:srgbClr val="060606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9" name="椭圆 8"/>
          <p:cNvSpPr/>
          <p:nvPr/>
        </p:nvSpPr>
        <p:spPr>
          <a:xfrm>
            <a:off x="5200201" y="2318011"/>
            <a:ext cx="741225" cy="741225"/>
          </a:xfrm>
          <a:prstGeom prst="ellipse">
            <a:avLst/>
          </a:prstGeom>
          <a:solidFill>
            <a:srgbClr val="060606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1" name="椭圆 10"/>
          <p:cNvSpPr/>
          <p:nvPr/>
        </p:nvSpPr>
        <p:spPr>
          <a:xfrm>
            <a:off x="6538813" y="3814654"/>
            <a:ext cx="949380" cy="932962"/>
          </a:xfrm>
          <a:prstGeom prst="ellipse">
            <a:avLst/>
          </a:prstGeom>
          <a:solidFill>
            <a:srgbClr val="D6343F">
              <a:alpha val="5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2" name="椭圆 11"/>
          <p:cNvSpPr/>
          <p:nvPr/>
        </p:nvSpPr>
        <p:spPr>
          <a:xfrm>
            <a:off x="6634425" y="2869045"/>
            <a:ext cx="790515" cy="790515"/>
          </a:xfrm>
          <a:prstGeom prst="ellipse">
            <a:avLst/>
          </a:prstGeom>
          <a:solidFill>
            <a:srgbClr val="D6343F">
              <a:alpha val="5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3" name="椭圆 12"/>
          <p:cNvSpPr/>
          <p:nvPr/>
        </p:nvSpPr>
        <p:spPr>
          <a:xfrm>
            <a:off x="6084802" y="2088682"/>
            <a:ext cx="857026" cy="857026"/>
          </a:xfrm>
          <a:prstGeom prst="ellipse">
            <a:avLst/>
          </a:prstGeom>
          <a:solidFill>
            <a:srgbClr val="D6343F">
              <a:alpha val="5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4" name="椭圆 13"/>
          <p:cNvSpPr/>
          <p:nvPr/>
        </p:nvSpPr>
        <p:spPr>
          <a:xfrm>
            <a:off x="4855655" y="3072807"/>
            <a:ext cx="854560" cy="854560"/>
          </a:xfrm>
          <a:prstGeom prst="ellipse">
            <a:avLst/>
          </a:prstGeom>
          <a:solidFill>
            <a:srgbClr val="D6343F">
              <a:alpha val="5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5" name="椭圆 14"/>
          <p:cNvSpPr/>
          <p:nvPr/>
        </p:nvSpPr>
        <p:spPr>
          <a:xfrm>
            <a:off x="5606449" y="3649580"/>
            <a:ext cx="820357" cy="820357"/>
          </a:xfrm>
          <a:prstGeom prst="ellipse">
            <a:avLst/>
          </a:prstGeom>
          <a:solidFill>
            <a:srgbClr val="060606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7" name="椭圆 16"/>
          <p:cNvSpPr/>
          <p:nvPr/>
        </p:nvSpPr>
        <p:spPr>
          <a:xfrm>
            <a:off x="5800617" y="2095566"/>
            <a:ext cx="281618" cy="281618"/>
          </a:xfrm>
          <a:prstGeom prst="ellipse">
            <a:avLst/>
          </a:prstGeom>
          <a:solidFill>
            <a:srgbClr val="060606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48" name="直角三角形 47"/>
          <p:cNvSpPr/>
          <p:nvPr/>
        </p:nvSpPr>
        <p:spPr>
          <a:xfrm>
            <a:off x="-7305" y="-21771"/>
            <a:ext cx="12192000" cy="6879771"/>
          </a:xfrm>
          <a:prstGeom prst="rtTriangle">
            <a:avLst/>
          </a:prstGeom>
          <a:solidFill>
            <a:srgbClr val="D6343F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49" name="直角三角形 48"/>
          <p:cNvSpPr/>
          <p:nvPr/>
        </p:nvSpPr>
        <p:spPr>
          <a:xfrm flipH="1" flipV="1">
            <a:off x="7305" y="-10886"/>
            <a:ext cx="12192000" cy="6879771"/>
          </a:xfrm>
          <a:prstGeom prst="rtTriangle">
            <a:avLst/>
          </a:prstGeom>
          <a:solidFill>
            <a:srgbClr val="060606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3" name="椭圆 32"/>
          <p:cNvSpPr/>
          <p:nvPr/>
        </p:nvSpPr>
        <p:spPr>
          <a:xfrm>
            <a:off x="7037869" y="2493554"/>
            <a:ext cx="229156" cy="229156"/>
          </a:xfrm>
          <a:prstGeom prst="ellipse">
            <a:avLst/>
          </a:prstGeom>
          <a:solidFill>
            <a:srgbClr val="060606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50" name="文本框 49"/>
          <p:cNvSpPr txBox="1"/>
          <p:nvPr/>
        </p:nvSpPr>
        <p:spPr>
          <a:xfrm>
            <a:off x="3609602" y="664234"/>
            <a:ext cx="4814047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zh-HK" sz="6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项目介绍</a:t>
            </a:r>
            <a:endParaRPr lang="zh-CN" altLang="zh-HK" sz="6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椭圆 33"/>
          <p:cNvSpPr/>
          <p:nvPr/>
        </p:nvSpPr>
        <p:spPr>
          <a:xfrm>
            <a:off x="4607136" y="4022128"/>
            <a:ext cx="713852" cy="713852"/>
          </a:xfrm>
          <a:prstGeom prst="ellipse">
            <a:avLst/>
          </a:prstGeom>
          <a:solidFill>
            <a:srgbClr val="060606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5" name="椭圆 34"/>
          <p:cNvSpPr/>
          <p:nvPr/>
        </p:nvSpPr>
        <p:spPr>
          <a:xfrm>
            <a:off x="6831538" y="4827514"/>
            <a:ext cx="311100" cy="305720"/>
          </a:xfrm>
          <a:prstGeom prst="ellipse">
            <a:avLst/>
          </a:prstGeom>
          <a:solidFill>
            <a:srgbClr val="D6343F">
              <a:alpha val="5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4606290" y="1984375"/>
            <a:ext cx="293306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solidFill>
                  <a:schemeClr val="bg1"/>
                </a:solidFill>
              </a:rPr>
              <a:t>一、项目目的</a:t>
            </a:r>
            <a:endParaRPr lang="zh-CN" altLang="en-US" sz="2400">
              <a:solidFill>
                <a:schemeClr val="bg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597400" y="2625090"/>
            <a:ext cx="298704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solidFill>
                  <a:schemeClr val="bg1"/>
                </a:solidFill>
              </a:rPr>
              <a:t>二、项目任务</a:t>
            </a:r>
            <a:endParaRPr lang="zh-CN" altLang="en-US" sz="2400">
              <a:solidFill>
                <a:schemeClr val="bg1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606290" y="3364865"/>
            <a:ext cx="29597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solidFill>
                  <a:schemeClr val="bg1"/>
                </a:solidFill>
              </a:rPr>
              <a:t>三、</a:t>
            </a:r>
            <a:r>
              <a:rPr lang="zh-CN" altLang="en-US" sz="2400">
                <a:solidFill>
                  <a:schemeClr val="bg1"/>
                </a:solidFill>
                <a:sym typeface="+mn-ea"/>
              </a:rPr>
              <a:t>项目方案</a:t>
            </a:r>
            <a:endParaRPr lang="zh-CN" altLang="en-US" sz="2400">
              <a:solidFill>
                <a:schemeClr val="bg1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588510" y="4186555"/>
            <a:ext cx="293243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solidFill>
                  <a:schemeClr val="bg1"/>
                </a:solidFill>
              </a:rPr>
              <a:t>四、</a:t>
            </a:r>
            <a:r>
              <a:rPr lang="zh-CN" altLang="en-US" sz="2400">
                <a:solidFill>
                  <a:schemeClr val="bg1"/>
                </a:solidFill>
                <a:sym typeface="+mn-ea"/>
              </a:rPr>
              <a:t>项目成果</a:t>
            </a:r>
            <a:endParaRPr lang="zh-CN" altLang="en-US" sz="2400">
              <a:solidFill>
                <a:schemeClr val="bg1"/>
              </a:solidFill>
            </a:endParaRPr>
          </a:p>
          <a:p>
            <a:endParaRPr lang="zh-CN" altLang="en-US" sz="240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文本框 37"/>
          <p:cNvSpPr txBox="1"/>
          <p:nvPr/>
        </p:nvSpPr>
        <p:spPr>
          <a:xfrm>
            <a:off x="498552" y="1005116"/>
            <a:ext cx="7854751" cy="1014730"/>
          </a:xfrm>
          <a:prstGeom prst="rect">
            <a:avLst/>
          </a:prstGeom>
          <a:noFill/>
          <a:ln w="12700"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Adobe 仿宋 Std R" panose="02020400000000000000" pitchFamily="18" charset="-122"/>
              <a:ea typeface="Adobe 仿宋 Std R" panose="02020400000000000000" pitchFamily="18" charset="-122"/>
            </a:endParaRPr>
          </a:p>
          <a:p>
            <a:r>
              <a:rPr lang="en-US" altLang="zh-CN" sz="2000" b="1" dirty="0">
                <a:latin typeface="Adobe 仿宋 Std R" panose="02020400000000000000" pitchFamily="18" charset="-122"/>
                <a:ea typeface="Adobe 仿宋 Std R" panose="02020400000000000000" pitchFamily="18" charset="-122"/>
              </a:rPr>
              <a:t>	</a:t>
            </a:r>
            <a:r>
              <a:rPr lang="zh-CN" altLang="en-US" sz="2000" b="1">
                <a:sym typeface="+mn-ea"/>
              </a:rPr>
              <a:t>本项目研究的目的主要在于设计出一款成本低，稳定的小型四轴无人机。</a:t>
            </a:r>
            <a:endParaRPr lang="zh-CN" altLang="en-US" sz="2000" b="1" dirty="0">
              <a:latin typeface="Adobe 仿宋 Std R" panose="02020400000000000000" pitchFamily="18" charset="-122"/>
              <a:ea typeface="Adobe 仿宋 Std R" panose="02020400000000000000" pitchFamily="18" charset="-122"/>
              <a:sym typeface="+mn-ea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159654" y="86955"/>
            <a:ext cx="3444158" cy="918161"/>
            <a:chOff x="0" y="174039"/>
            <a:chExt cx="3444158" cy="918161"/>
          </a:xfrm>
        </p:grpSpPr>
        <p:sp>
          <p:nvSpPr>
            <p:cNvPr id="12" name="文本框 11"/>
            <p:cNvSpPr txBox="1"/>
            <p:nvPr/>
          </p:nvSpPr>
          <p:spPr>
            <a:xfrm>
              <a:off x="267877" y="174039"/>
              <a:ext cx="3176281" cy="645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600" b="1" spc="300" dirty="0">
                  <a:solidFill>
                    <a:srgbClr val="D7343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项目目的</a:t>
              </a:r>
              <a:endParaRPr lang="zh-HK" altLang="en-US" sz="3600" b="1" spc="300" dirty="0">
                <a:solidFill>
                  <a:srgbClr val="D7343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267877" y="760413"/>
              <a:ext cx="2620469" cy="306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HK" sz="1400" b="1" spc="300" dirty="0">
                  <a:solidFill>
                    <a:srgbClr val="4857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Project Purpose</a:t>
              </a:r>
              <a:endParaRPr lang="zh-HK" altLang="en-US" sz="1400" b="1" spc="300" dirty="0">
                <a:solidFill>
                  <a:srgbClr val="48576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0" y="260350"/>
              <a:ext cx="201202" cy="831850"/>
            </a:xfrm>
            <a:prstGeom prst="rect">
              <a:avLst/>
            </a:prstGeom>
            <a:solidFill>
              <a:srgbClr val="D634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HK" altLang="en-US">
                <a:solidFill>
                  <a:srgbClr val="D7343F"/>
                </a:solidFill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60884" y="2207433"/>
            <a:ext cx="5357495" cy="4023995"/>
          </a:xfrm>
          <a:prstGeom prst="rect">
            <a:avLst/>
          </a:prstGeom>
        </p:spPr>
      </p:pic>
    </p:spTree>
  </p:cSld>
  <p:clrMapOvr>
    <a:masterClrMapping/>
  </p:clrMapOvr>
  <p:transition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文本框 37"/>
          <p:cNvSpPr txBox="1"/>
          <p:nvPr/>
        </p:nvSpPr>
        <p:spPr>
          <a:xfrm>
            <a:off x="1203325" y="1066800"/>
            <a:ext cx="6005195" cy="706755"/>
          </a:xfrm>
          <a:prstGeom prst="rect">
            <a:avLst/>
          </a:prstGeom>
          <a:noFill/>
          <a:ln w="12700"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Adobe 仿宋 Std R" panose="02020400000000000000" pitchFamily="18" charset="-122"/>
              <a:ea typeface="Adobe 仿宋 Std R" panose="02020400000000000000" pitchFamily="18" charset="-122"/>
            </a:endParaRPr>
          </a:p>
          <a:p>
            <a:r>
              <a:rPr sz="2000" b="1" dirty="0">
                <a:latin typeface="Adobe 仿宋 Std R" panose="02020400000000000000" pitchFamily="18" charset="-122"/>
                <a:ea typeface="Adobe 仿宋 Std R" panose="02020400000000000000" pitchFamily="18" charset="-122"/>
              </a:rPr>
              <a:t>实现无人机前进</a:t>
            </a:r>
            <a:r>
              <a:rPr lang="zh-CN" sz="2000" b="1" dirty="0">
                <a:latin typeface="Adobe 仿宋 Std R" panose="02020400000000000000" pitchFamily="18" charset="-122"/>
                <a:ea typeface="Adobe 仿宋 Std R" panose="02020400000000000000" pitchFamily="18" charset="-122"/>
              </a:rPr>
              <a:t>、</a:t>
            </a:r>
            <a:r>
              <a:rPr sz="2000" b="1" dirty="0">
                <a:latin typeface="Adobe 仿宋 Std R" panose="02020400000000000000" pitchFamily="18" charset="-122"/>
                <a:ea typeface="Adobe 仿宋 Std R" panose="02020400000000000000" pitchFamily="18" charset="-122"/>
              </a:rPr>
              <a:t>向左</a:t>
            </a:r>
            <a:r>
              <a:rPr lang="zh-CN" sz="2000" b="1" dirty="0">
                <a:latin typeface="Adobe 仿宋 Std R" panose="02020400000000000000" pitchFamily="18" charset="-122"/>
                <a:ea typeface="Adobe 仿宋 Std R" panose="02020400000000000000" pitchFamily="18" charset="-122"/>
              </a:rPr>
              <a:t>、</a:t>
            </a:r>
            <a:r>
              <a:rPr sz="2000" b="1" dirty="0">
                <a:latin typeface="Adobe 仿宋 Std R" panose="02020400000000000000" pitchFamily="18" charset="-122"/>
                <a:ea typeface="Adobe 仿宋 Std R" panose="02020400000000000000" pitchFamily="18" charset="-122"/>
              </a:rPr>
              <a:t>向右</a:t>
            </a:r>
            <a:r>
              <a:rPr lang="zh-CN" sz="2000" b="1" dirty="0">
                <a:latin typeface="Adobe 仿宋 Std R" panose="02020400000000000000" pitchFamily="18" charset="-122"/>
                <a:ea typeface="Adobe 仿宋 Std R" panose="02020400000000000000" pitchFamily="18" charset="-122"/>
              </a:rPr>
              <a:t>、</a:t>
            </a:r>
            <a:r>
              <a:rPr sz="2000" b="1" dirty="0">
                <a:latin typeface="Adobe 仿宋 Std R" panose="02020400000000000000" pitchFamily="18" charset="-122"/>
                <a:ea typeface="Adobe 仿宋 Std R" panose="02020400000000000000" pitchFamily="18" charset="-122"/>
              </a:rPr>
              <a:t>向后的飞行</a:t>
            </a:r>
            <a:r>
              <a:rPr lang="zh-CN" sz="2000" b="1" dirty="0">
                <a:latin typeface="Adobe 仿宋 Std R" panose="02020400000000000000" pitchFamily="18" charset="-122"/>
                <a:ea typeface="Adobe 仿宋 Std R" panose="02020400000000000000" pitchFamily="18" charset="-122"/>
              </a:rPr>
              <a:t>。</a:t>
            </a:r>
            <a:endParaRPr lang="zh-CN" sz="2000" b="1" dirty="0">
              <a:latin typeface="Adobe 仿宋 Std R" panose="02020400000000000000" pitchFamily="18" charset="-122"/>
              <a:ea typeface="Adobe 仿宋 Std R" panose="02020400000000000000" pitchFamily="18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159654" y="86955"/>
            <a:ext cx="3444158" cy="918161"/>
            <a:chOff x="0" y="174039"/>
            <a:chExt cx="3444158" cy="918161"/>
          </a:xfrm>
        </p:grpSpPr>
        <p:sp>
          <p:nvSpPr>
            <p:cNvPr id="12" name="文本框 11"/>
            <p:cNvSpPr txBox="1"/>
            <p:nvPr/>
          </p:nvSpPr>
          <p:spPr>
            <a:xfrm>
              <a:off x="267877" y="174039"/>
              <a:ext cx="3176281" cy="645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600" b="1" spc="300" dirty="0">
                  <a:solidFill>
                    <a:srgbClr val="D7343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项目任务</a:t>
              </a:r>
              <a:endParaRPr lang="zh-HK" altLang="en-US" sz="3600" b="1" spc="300" dirty="0">
                <a:solidFill>
                  <a:srgbClr val="D7343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267970" y="760144"/>
              <a:ext cx="3016885" cy="306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HK" sz="1400" b="1" spc="300" dirty="0">
                  <a:solidFill>
                    <a:srgbClr val="4857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Project Task</a:t>
              </a:r>
              <a:endParaRPr lang="zh-HK" altLang="en-US" sz="1400" b="1" spc="300" dirty="0">
                <a:solidFill>
                  <a:srgbClr val="48576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0" y="260350"/>
              <a:ext cx="201202" cy="831850"/>
            </a:xfrm>
            <a:prstGeom prst="rect">
              <a:avLst/>
            </a:prstGeom>
            <a:solidFill>
              <a:srgbClr val="D634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HK" altLang="en-US">
                <a:solidFill>
                  <a:srgbClr val="D7343F"/>
                </a:solidFill>
              </a:endParaRPr>
            </a:p>
          </p:txBody>
        </p:sp>
      </p:grpSp>
      <p:pic>
        <p:nvPicPr>
          <p:cNvPr id="5" name="图片 4" descr="QQ图片2018032114383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99200" y="2592070"/>
            <a:ext cx="5095875" cy="3822065"/>
          </a:xfrm>
          <a:prstGeom prst="rect">
            <a:avLst/>
          </a:prstGeom>
        </p:spPr>
      </p:pic>
    </p:spTree>
  </p:cSld>
  <p:clrMapOvr>
    <a:masterClrMapping/>
  </p:clrMapOvr>
  <p:transition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文本框 37"/>
          <p:cNvSpPr txBox="1"/>
          <p:nvPr/>
        </p:nvSpPr>
        <p:spPr>
          <a:xfrm>
            <a:off x="498552" y="1005116"/>
            <a:ext cx="7854751" cy="1322070"/>
          </a:xfrm>
          <a:prstGeom prst="rect">
            <a:avLst/>
          </a:prstGeom>
          <a:noFill/>
          <a:ln w="12700"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Adobe 仿宋 Std R" panose="02020400000000000000" pitchFamily="18" charset="-122"/>
              <a:ea typeface="Adobe 仿宋 Std R" panose="02020400000000000000" pitchFamily="18" charset="-122"/>
            </a:endParaRPr>
          </a:p>
          <a:p>
            <a:r>
              <a:rPr lang="en-US" altLang="zh-CN" sz="2000" b="1" dirty="0">
                <a:latin typeface="Adobe 仿宋 Std R" panose="02020400000000000000" pitchFamily="18" charset="-122"/>
                <a:ea typeface="Adobe 仿宋 Std R" panose="02020400000000000000" pitchFamily="18" charset="-122"/>
              </a:rPr>
              <a:t>	</a:t>
            </a:r>
            <a:r>
              <a:rPr sz="2000" b="1" dirty="0">
                <a:latin typeface="Adobe 仿宋 Std R" panose="02020400000000000000" pitchFamily="18" charset="-122"/>
                <a:ea typeface="Adobe 仿宋 Std R" panose="02020400000000000000" pitchFamily="18" charset="-122"/>
              </a:rPr>
              <a:t>本作品用STM32来做主控，利用6050姿态传感器来获得当前无人机的姿态，用卡尔漫滤波算法进行滤波，用PID算法进行调节，最终实现无人机前进，向左，向右，向后的飞行动作</a:t>
            </a:r>
            <a:r>
              <a:rPr lang="zh-CN" sz="2000" b="1" dirty="0">
                <a:latin typeface="Adobe 仿宋 Std R" panose="02020400000000000000" pitchFamily="18" charset="-122"/>
                <a:ea typeface="Adobe 仿宋 Std R" panose="02020400000000000000" pitchFamily="18" charset="-122"/>
              </a:rPr>
              <a:t>。</a:t>
            </a:r>
            <a:endParaRPr lang="zh-CN" sz="2000" b="1" dirty="0">
              <a:latin typeface="Adobe 仿宋 Std R" panose="02020400000000000000" pitchFamily="18" charset="-122"/>
              <a:ea typeface="Adobe 仿宋 Std R" panose="02020400000000000000" pitchFamily="18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159654" y="86955"/>
            <a:ext cx="3444158" cy="918161"/>
            <a:chOff x="0" y="174039"/>
            <a:chExt cx="3444158" cy="918161"/>
          </a:xfrm>
        </p:grpSpPr>
        <p:sp>
          <p:nvSpPr>
            <p:cNvPr id="12" name="文本框 11"/>
            <p:cNvSpPr txBox="1"/>
            <p:nvPr/>
          </p:nvSpPr>
          <p:spPr>
            <a:xfrm>
              <a:off x="267877" y="174039"/>
              <a:ext cx="3176281" cy="645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600" b="1" spc="300" dirty="0">
                  <a:solidFill>
                    <a:srgbClr val="D7343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项目方案</a:t>
              </a:r>
              <a:endParaRPr lang="zh-HK" altLang="en-US" sz="3600" b="1" spc="300" dirty="0">
                <a:solidFill>
                  <a:srgbClr val="D7343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267970" y="760144"/>
              <a:ext cx="3016885" cy="306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HK" sz="1400" b="1" spc="300" dirty="0">
                  <a:solidFill>
                    <a:srgbClr val="4857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Project Alternatives</a:t>
              </a:r>
              <a:endParaRPr lang="zh-HK" altLang="en-US" sz="1400" b="1" spc="300" dirty="0">
                <a:solidFill>
                  <a:srgbClr val="48576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0" y="260350"/>
              <a:ext cx="201202" cy="831850"/>
            </a:xfrm>
            <a:prstGeom prst="rect">
              <a:avLst/>
            </a:prstGeom>
            <a:solidFill>
              <a:srgbClr val="D634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HK" altLang="en-US">
                <a:solidFill>
                  <a:srgbClr val="D7343F"/>
                </a:solidFill>
              </a:endParaRPr>
            </a:p>
          </p:txBody>
        </p:sp>
      </p:grpSp>
      <p:pic>
        <p:nvPicPr>
          <p:cNvPr id="6" name="图片 5" descr="QQ图片2018032114383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94525" y="2703830"/>
            <a:ext cx="4646930" cy="3485515"/>
          </a:xfrm>
          <a:prstGeom prst="rect">
            <a:avLst/>
          </a:prstGeom>
        </p:spPr>
      </p:pic>
    </p:spTree>
  </p:cSld>
  <p:clrMapOvr>
    <a:masterClrMapping/>
  </p:clrMapOvr>
  <p:transition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文本框 37"/>
          <p:cNvSpPr txBox="1"/>
          <p:nvPr/>
        </p:nvSpPr>
        <p:spPr>
          <a:xfrm>
            <a:off x="159385" y="1219835"/>
            <a:ext cx="5000625" cy="4092575"/>
          </a:xfrm>
          <a:prstGeom prst="rect">
            <a:avLst/>
          </a:prstGeom>
          <a:noFill/>
          <a:ln w="12700"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Adobe 仿宋 Std R" panose="02020400000000000000" pitchFamily="18" charset="-122"/>
              <a:ea typeface="Adobe 仿宋 Std R" panose="02020400000000000000" pitchFamily="18" charset="-122"/>
            </a:endParaRPr>
          </a:p>
          <a:p>
            <a:pPr algn="l"/>
            <a:r>
              <a:rPr lang="zh-CN" altLang="en-US" sz="4000" dirty="0">
                <a:latin typeface="Adobe 仿宋 Std R" panose="02020400000000000000" pitchFamily="18" charset="-122"/>
                <a:ea typeface="Adobe 仿宋 Std R" panose="02020400000000000000" pitchFamily="18" charset="-122"/>
                <a:sym typeface="+mn-ea"/>
              </a:rPr>
              <a:t>一、电路板的设计和制作</a:t>
            </a:r>
            <a:endParaRPr lang="zh-CN" altLang="en-US" sz="4000" dirty="0">
              <a:latin typeface="Adobe 仿宋 Std R" panose="02020400000000000000" pitchFamily="18" charset="-122"/>
              <a:ea typeface="Adobe 仿宋 Std R" panose="02020400000000000000" pitchFamily="18" charset="-122"/>
              <a:sym typeface="+mn-ea"/>
            </a:endParaRPr>
          </a:p>
          <a:p>
            <a:pPr algn="l"/>
            <a:r>
              <a:rPr lang="zh-CN" altLang="en-US" sz="4000">
                <a:sym typeface="+mn-ea"/>
              </a:rPr>
              <a:t>二、</a:t>
            </a:r>
            <a:r>
              <a:rPr lang="zh-CN" altLang="en-US" sz="4000" dirty="0">
                <a:latin typeface="Adobe 仿宋 Std R" panose="02020400000000000000" pitchFamily="18" charset="-122"/>
                <a:ea typeface="Adobe 仿宋 Std R" panose="02020400000000000000" pitchFamily="18" charset="-122"/>
                <a:sym typeface="+mn-ea"/>
              </a:rPr>
              <a:t>遥控器电路板的设计和制作</a:t>
            </a:r>
            <a:endParaRPr lang="zh-CN" altLang="en-US" sz="4000" dirty="0">
              <a:latin typeface="Adobe 仿宋 Std R" panose="02020400000000000000" pitchFamily="18" charset="-122"/>
              <a:ea typeface="Adobe 仿宋 Std R" panose="02020400000000000000" pitchFamily="18" charset="-122"/>
              <a:sym typeface="+mn-ea"/>
            </a:endParaRPr>
          </a:p>
          <a:p>
            <a:pPr algn="l"/>
            <a:r>
              <a:rPr lang="zh-CN" altLang="en-US" sz="4000" dirty="0">
                <a:latin typeface="Adobe 仿宋 Std R" panose="02020400000000000000" pitchFamily="18" charset="-122"/>
                <a:ea typeface="Adobe 仿宋 Std R" panose="02020400000000000000" pitchFamily="18" charset="-122"/>
                <a:sym typeface="+mn-ea"/>
              </a:rPr>
              <a:t>三、驱动程序的开发</a:t>
            </a:r>
            <a:endParaRPr lang="zh-CN" altLang="en-US" sz="4000" dirty="0">
              <a:latin typeface="Adobe 仿宋 Std R" panose="02020400000000000000" pitchFamily="18" charset="-122"/>
              <a:ea typeface="Adobe 仿宋 Std R" panose="02020400000000000000" pitchFamily="18" charset="-122"/>
              <a:sym typeface="+mn-ea"/>
            </a:endParaRPr>
          </a:p>
          <a:p>
            <a:pPr algn="l"/>
            <a:r>
              <a:rPr lang="zh-CN" altLang="en-US" sz="4000" dirty="0">
                <a:latin typeface="Adobe 仿宋 Std R" panose="02020400000000000000" pitchFamily="18" charset="-122"/>
                <a:ea typeface="Adobe 仿宋 Std R" panose="02020400000000000000" pitchFamily="18" charset="-122"/>
                <a:sym typeface="+mn-ea"/>
              </a:rPr>
              <a:t>四、防护罩</a:t>
            </a:r>
            <a:r>
              <a:rPr lang="en-US" altLang="zh-CN" sz="4000" dirty="0">
                <a:latin typeface="Adobe 仿宋 Std R" panose="02020400000000000000" pitchFamily="18" charset="-122"/>
                <a:ea typeface="Adobe 仿宋 Std R" panose="02020400000000000000" pitchFamily="18" charset="-122"/>
                <a:sym typeface="+mn-ea"/>
              </a:rPr>
              <a:t>3D</a:t>
            </a:r>
            <a:r>
              <a:rPr lang="zh-CN" altLang="en-US" sz="4000" dirty="0">
                <a:latin typeface="Adobe 仿宋 Std R" panose="02020400000000000000" pitchFamily="18" charset="-122"/>
                <a:ea typeface="Adobe 仿宋 Std R" panose="02020400000000000000" pitchFamily="18" charset="-122"/>
                <a:sym typeface="+mn-ea"/>
              </a:rPr>
              <a:t>制作</a:t>
            </a:r>
            <a:endParaRPr lang="zh-CN" altLang="en-US" sz="4000" b="1" dirty="0">
              <a:solidFill>
                <a:schemeClr val="tx1"/>
              </a:solidFill>
              <a:latin typeface="Adobe 仿宋 Std R" panose="02020400000000000000" pitchFamily="18" charset="-122"/>
              <a:ea typeface="Adobe 仿宋 Std R" panose="02020400000000000000" pitchFamily="18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159654" y="86955"/>
            <a:ext cx="3444158" cy="918161"/>
            <a:chOff x="0" y="174039"/>
            <a:chExt cx="3444158" cy="918161"/>
          </a:xfrm>
        </p:grpSpPr>
        <p:sp>
          <p:nvSpPr>
            <p:cNvPr id="12" name="文本框 11"/>
            <p:cNvSpPr txBox="1"/>
            <p:nvPr/>
          </p:nvSpPr>
          <p:spPr>
            <a:xfrm>
              <a:off x="267877" y="174039"/>
              <a:ext cx="3176281" cy="645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600" b="1" spc="300" dirty="0">
                  <a:solidFill>
                    <a:srgbClr val="D7343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项目成果</a:t>
              </a:r>
              <a:endParaRPr lang="zh-HK" altLang="en-US" sz="3600" b="1" spc="300" dirty="0">
                <a:solidFill>
                  <a:srgbClr val="D7343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267877" y="760413"/>
              <a:ext cx="2620469" cy="306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HK" sz="1400" b="1" spc="300" dirty="0">
                  <a:solidFill>
                    <a:srgbClr val="4857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Project Outcome</a:t>
              </a:r>
              <a:endParaRPr lang="zh-HK" altLang="en-US" sz="1400" b="1" spc="300" dirty="0">
                <a:solidFill>
                  <a:srgbClr val="48576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0" y="260350"/>
              <a:ext cx="201202" cy="831850"/>
            </a:xfrm>
            <a:prstGeom prst="rect">
              <a:avLst/>
            </a:prstGeom>
            <a:solidFill>
              <a:srgbClr val="D634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HK" altLang="en-US">
                <a:solidFill>
                  <a:srgbClr val="D7343F"/>
                </a:solidFill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61264" y="2227753"/>
            <a:ext cx="5357495" cy="4023995"/>
          </a:xfrm>
          <a:prstGeom prst="rect">
            <a:avLst/>
          </a:prstGeom>
        </p:spPr>
      </p:pic>
    </p:spTree>
  </p:cSld>
  <p:clrMapOvr>
    <a:masterClrMapping/>
  </p:clrMapOvr>
  <p:transition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>
            <a:off x="159654" y="111364"/>
            <a:ext cx="5339446" cy="1198880"/>
            <a:chOff x="0" y="198448"/>
            <a:chExt cx="5339446" cy="1198880"/>
          </a:xfrm>
        </p:grpSpPr>
        <p:sp>
          <p:nvSpPr>
            <p:cNvPr id="20" name="文本框 19"/>
            <p:cNvSpPr txBox="1"/>
            <p:nvPr/>
          </p:nvSpPr>
          <p:spPr>
            <a:xfrm>
              <a:off x="267877" y="198448"/>
              <a:ext cx="4703269" cy="11988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600" dirty="0">
                  <a:solidFill>
                    <a:schemeClr val="tx1"/>
                  </a:solidFill>
                  <a:latin typeface="Adobe 仿宋 Std R" panose="02020400000000000000" pitchFamily="18" charset="-122"/>
                  <a:ea typeface="Adobe 仿宋 Std R" panose="02020400000000000000" pitchFamily="18" charset="-122"/>
                  <a:sym typeface="+mn-ea"/>
                </a:rPr>
                <a:t>电路板的设计和制作</a:t>
              </a:r>
              <a:endParaRPr lang="zh-CN" altLang="en-US" sz="3600" dirty="0">
                <a:solidFill>
                  <a:schemeClr val="tx1"/>
                </a:solidFill>
                <a:latin typeface="Adobe 仿宋 Std R" panose="02020400000000000000" pitchFamily="18" charset="-122"/>
                <a:ea typeface="Adobe 仿宋 Std R" panose="02020400000000000000" pitchFamily="18" charset="-122"/>
                <a:sym typeface="+mn-ea"/>
              </a:endParaRPr>
            </a:p>
            <a:p>
              <a:endParaRPr lang="zh-HK" altLang="en-US" sz="3600" b="1" spc="300" dirty="0">
                <a:solidFill>
                  <a:srgbClr val="D7343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267877" y="760413"/>
              <a:ext cx="5071569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HK" sz="1600" b="1" spc="300" dirty="0">
                  <a:solidFill>
                    <a:schemeClr val="tx1"/>
                  </a:solidFill>
                  <a:latin typeface="+mn-ea"/>
                </a:rPr>
                <a:t>Circuit board design and production</a:t>
              </a:r>
              <a:endParaRPr lang="en-US" altLang="zh-HK" sz="1600" b="1" spc="300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0" y="260350"/>
              <a:ext cx="201202" cy="831850"/>
            </a:xfrm>
            <a:prstGeom prst="rect">
              <a:avLst/>
            </a:prstGeom>
            <a:solidFill>
              <a:srgbClr val="D634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HK" altLang="en-US">
                <a:solidFill>
                  <a:srgbClr val="D7343F"/>
                </a:solidFill>
              </a:endParaRP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7355" y="953135"/>
            <a:ext cx="10694670" cy="5854065"/>
          </a:xfrm>
          <a:prstGeom prst="rect">
            <a:avLst/>
          </a:prstGeom>
        </p:spPr>
      </p:pic>
    </p:spTree>
  </p:cSld>
  <p:clrMapOvr>
    <a:masterClrMapping/>
  </p:clrMapOvr>
  <p:transition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>
            <a:off x="159385" y="111125"/>
            <a:ext cx="8556625" cy="1198880"/>
            <a:chOff x="0" y="198448"/>
            <a:chExt cx="5339446" cy="1198880"/>
          </a:xfrm>
        </p:grpSpPr>
        <p:sp>
          <p:nvSpPr>
            <p:cNvPr id="20" name="文本框 19"/>
            <p:cNvSpPr txBox="1"/>
            <p:nvPr/>
          </p:nvSpPr>
          <p:spPr>
            <a:xfrm>
              <a:off x="267877" y="198448"/>
              <a:ext cx="4703269" cy="11988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600" dirty="0">
                  <a:solidFill>
                    <a:schemeClr val="tx1"/>
                  </a:solidFill>
                  <a:latin typeface="Adobe 仿宋 Std R" panose="02020400000000000000" pitchFamily="18" charset="-122"/>
                  <a:ea typeface="Adobe 仿宋 Std R" panose="02020400000000000000" pitchFamily="18" charset="-122"/>
                  <a:sym typeface="+mn-ea"/>
                </a:rPr>
                <a:t>遥控器电路板的设计和制作</a:t>
              </a:r>
              <a:endParaRPr lang="zh-CN" altLang="en-US" sz="3600" dirty="0">
                <a:solidFill>
                  <a:schemeClr val="tx1"/>
                </a:solidFill>
                <a:latin typeface="Adobe 仿宋 Std R" panose="02020400000000000000" pitchFamily="18" charset="-122"/>
                <a:ea typeface="Adobe 仿宋 Std R" panose="02020400000000000000" pitchFamily="18" charset="-122"/>
                <a:sym typeface="+mn-ea"/>
              </a:endParaRPr>
            </a:p>
            <a:p>
              <a:endParaRPr lang="zh-HK" altLang="en-US" sz="3600" b="1" spc="300" dirty="0">
                <a:solidFill>
                  <a:srgbClr val="D7343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267877" y="754698"/>
              <a:ext cx="5071569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HK" sz="1600" b="1" spc="300" dirty="0">
                  <a:solidFill>
                    <a:schemeClr val="tx1"/>
                  </a:solidFill>
                  <a:latin typeface="+mn-ea"/>
                </a:rPr>
                <a:t>The remote control circuit board design and production</a:t>
              </a:r>
              <a:endParaRPr lang="en-US" altLang="zh-HK" sz="1600" b="1" spc="300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0" y="260350"/>
              <a:ext cx="201202" cy="831850"/>
            </a:xfrm>
            <a:prstGeom prst="rect">
              <a:avLst/>
            </a:prstGeom>
            <a:solidFill>
              <a:srgbClr val="D634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HK" altLang="en-US">
                <a:solidFill>
                  <a:srgbClr val="D7343F"/>
                </a:solidFill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1965" y="1004570"/>
            <a:ext cx="10617200" cy="5770880"/>
          </a:xfrm>
          <a:prstGeom prst="rect">
            <a:avLst/>
          </a:prstGeom>
        </p:spPr>
      </p:pic>
    </p:spTree>
  </p:cSld>
  <p:clrMapOvr>
    <a:masterClrMapping/>
  </p:clrMapOvr>
  <p:transition>
    <p:wipe/>
  </p:transition>
</p:sld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737</Words>
  <Application>WPS 演示</Application>
  <PresentationFormat>宽屏</PresentationFormat>
  <Paragraphs>103</Paragraphs>
  <Slides>17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8" baseType="lpstr">
      <vt:lpstr>Arial</vt:lpstr>
      <vt:lpstr>宋体</vt:lpstr>
      <vt:lpstr>Wingdings</vt:lpstr>
      <vt:lpstr>Adobe 仿宋 Std R</vt:lpstr>
      <vt:lpstr>微软雅黑</vt:lpstr>
      <vt:lpstr>仿宋</vt:lpstr>
      <vt:lpstr>Calibri</vt:lpstr>
      <vt:lpstr>Arial Unicode MS</vt:lpstr>
      <vt:lpstr>Calibri Light</vt:lpstr>
      <vt:lpstr>PMingLiU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USER</dc:creator>
  <cp:lastModifiedBy>老街</cp:lastModifiedBy>
  <cp:revision>277</cp:revision>
  <dcterms:created xsi:type="dcterms:W3CDTF">2015-02-07T06:47:00Z</dcterms:created>
  <dcterms:modified xsi:type="dcterms:W3CDTF">2018-03-21T08:06:43Z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2052-10.1.0.7224</vt:lpwstr>
  </property>
</Properties>
</file>